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56" r:id="rId6"/>
    <p:sldId id="288" r:id="rId7"/>
    <p:sldId id="314" r:id="rId8"/>
    <p:sldId id="308" r:id="rId9"/>
    <p:sldId id="309" r:id="rId10"/>
    <p:sldId id="310" r:id="rId11"/>
    <p:sldId id="311" r:id="rId12"/>
    <p:sldId id="317" r:id="rId13"/>
    <p:sldId id="316" r:id="rId14"/>
    <p:sldId id="304" r:id="rId15"/>
    <p:sldId id="305" r:id="rId16"/>
    <p:sldId id="321" r:id="rId17"/>
    <p:sldId id="320" r:id="rId18"/>
    <p:sldId id="306" r:id="rId19"/>
    <p:sldId id="318" r:id="rId20"/>
    <p:sldId id="319" r:id="rId21"/>
    <p:sldId id="280" r:id="rId22"/>
  </p:sldIdLst>
  <p:sldSz cx="9144000" cy="6858000" type="screen4x3"/>
  <p:notesSz cx="6864350" cy="99949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2175" autoAdjust="0"/>
  </p:normalViewPr>
  <p:slideViewPr>
    <p:cSldViewPr>
      <p:cViewPr varScale="1">
        <p:scale>
          <a:sx n="68" d="100"/>
          <a:sy n="68" d="100"/>
        </p:scale>
        <p:origin x="14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4E43A-DCF6-4D56-BFAA-BAD2B53ACC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7DC1047-719A-49E7-A2C2-62B13C708872}">
      <dgm:prSet phldrT="[Text]" custT="1"/>
      <dgm:spPr/>
      <dgm:t>
        <a:bodyPr/>
        <a:lstStyle/>
        <a:p>
          <a:r>
            <a:rPr lang="hr-HR" sz="1600" b="1" dirty="0"/>
            <a:t>Osigurana svota</a:t>
          </a:r>
        </a:p>
      </dgm:t>
    </dgm:pt>
    <dgm:pt modelId="{58F72CD7-A24C-4EFB-B34A-1EB37CE6C828}" type="parTrans" cxnId="{D4F65316-8F94-4BC8-ACB8-B0E7BF3EEA9F}">
      <dgm:prSet/>
      <dgm:spPr/>
      <dgm:t>
        <a:bodyPr/>
        <a:lstStyle/>
        <a:p>
          <a:endParaRPr lang="hr-HR"/>
        </a:p>
      </dgm:t>
    </dgm:pt>
    <dgm:pt modelId="{5FEBB0F2-4B3E-41DA-805A-A09DA3099876}" type="sibTrans" cxnId="{D4F65316-8F94-4BC8-ACB8-B0E7BF3EEA9F}">
      <dgm:prSet/>
      <dgm:spPr/>
      <dgm:t>
        <a:bodyPr/>
        <a:lstStyle/>
        <a:p>
          <a:endParaRPr lang="hr-HR"/>
        </a:p>
      </dgm:t>
    </dgm:pt>
    <dgm:pt modelId="{8BBADEFA-C57C-4003-9D45-5CA7187A7598}">
      <dgm:prSet phldrT="[Text]" custT="1"/>
      <dgm:spPr/>
      <dgm:t>
        <a:bodyPr/>
        <a:lstStyle/>
        <a:p>
          <a:r>
            <a:rPr lang="hr-HR" sz="1600" b="1" dirty="0" err="1"/>
            <a:t>Samopridržaj</a:t>
          </a:r>
          <a:endParaRPr lang="hr-HR" sz="1600" b="1" dirty="0"/>
        </a:p>
      </dgm:t>
    </dgm:pt>
    <dgm:pt modelId="{78EBC0BB-6FB7-42A6-9A64-E9CC20A01094}" type="parTrans" cxnId="{520C71A0-FCFE-4DA3-8790-ADBDB8AC082C}">
      <dgm:prSet/>
      <dgm:spPr/>
      <dgm:t>
        <a:bodyPr/>
        <a:lstStyle/>
        <a:p>
          <a:endParaRPr lang="hr-HR"/>
        </a:p>
      </dgm:t>
    </dgm:pt>
    <dgm:pt modelId="{C0C55E95-EE7F-496E-A255-7D8BFEF3E81F}" type="sibTrans" cxnId="{520C71A0-FCFE-4DA3-8790-ADBDB8AC082C}">
      <dgm:prSet/>
      <dgm:spPr/>
      <dgm:t>
        <a:bodyPr/>
        <a:lstStyle/>
        <a:p>
          <a:endParaRPr lang="hr-HR"/>
        </a:p>
      </dgm:t>
    </dgm:pt>
    <dgm:pt modelId="{C9F7446C-6210-446B-B5C7-275157B2A053}">
      <dgm:prSet phldrT="[Text]" custT="1"/>
      <dgm:spPr/>
      <dgm:t>
        <a:bodyPr/>
        <a:lstStyle/>
        <a:p>
          <a:r>
            <a:rPr lang="hr-HR" sz="1600" b="1" dirty="0"/>
            <a:t>Premijska stopa</a:t>
          </a:r>
        </a:p>
      </dgm:t>
    </dgm:pt>
    <dgm:pt modelId="{A493A05E-BF29-4D6A-96AC-35EFDE677265}" type="parTrans" cxnId="{10FC1F06-5F3E-46FF-878A-EFE2AE0A20B2}">
      <dgm:prSet/>
      <dgm:spPr/>
      <dgm:t>
        <a:bodyPr/>
        <a:lstStyle/>
        <a:p>
          <a:endParaRPr lang="hr-HR"/>
        </a:p>
      </dgm:t>
    </dgm:pt>
    <dgm:pt modelId="{75BD53E3-9050-44C6-9FC5-91ED69A82039}" type="sibTrans" cxnId="{10FC1F06-5F3E-46FF-878A-EFE2AE0A20B2}">
      <dgm:prSet/>
      <dgm:spPr/>
      <dgm:t>
        <a:bodyPr/>
        <a:lstStyle/>
        <a:p>
          <a:endParaRPr lang="hr-HR"/>
        </a:p>
      </dgm:t>
    </dgm:pt>
    <dgm:pt modelId="{61BB32DF-B909-4B28-9069-4B1735DCA3A9}">
      <dgm:prSet/>
      <dgm:spPr/>
      <dgm:t>
        <a:bodyPr/>
        <a:lstStyle/>
        <a:p>
          <a:r>
            <a:rPr lang="hr-HR" dirty="0">
              <a:solidFill>
                <a:srgbClr val="002060"/>
              </a:solidFill>
              <a:latin typeface="+mj-lt"/>
              <a:cs typeface="Times New Roman" pitchFamily="18" charset="0"/>
            </a:rPr>
            <a:t>iznos osiguranog potraživanja prema kupcu (maksimalna izloženost prema kupcu unutar roka plaćanja</a:t>
          </a:r>
          <a:endParaRPr lang="hr-HR" dirty="0"/>
        </a:p>
      </dgm:t>
    </dgm:pt>
    <dgm:pt modelId="{D1986882-36B6-41E4-AE0E-425D3DE2D613}" type="parTrans" cxnId="{CB10BBCA-EBDC-4E16-9D60-7F1E47AA9227}">
      <dgm:prSet/>
      <dgm:spPr/>
      <dgm:t>
        <a:bodyPr/>
        <a:lstStyle/>
        <a:p>
          <a:endParaRPr lang="hr-HR"/>
        </a:p>
      </dgm:t>
    </dgm:pt>
    <dgm:pt modelId="{454B28B9-B703-41B0-B795-35F960410AA1}" type="sibTrans" cxnId="{CB10BBCA-EBDC-4E16-9D60-7F1E47AA9227}">
      <dgm:prSet/>
      <dgm:spPr/>
      <dgm:t>
        <a:bodyPr/>
        <a:lstStyle/>
        <a:p>
          <a:endParaRPr lang="hr-HR"/>
        </a:p>
      </dgm:t>
    </dgm:pt>
    <dgm:pt modelId="{42B7DD87-A28B-499D-AB47-2C3447C9B04E}">
      <dgm:prSet/>
      <dgm:spPr/>
      <dgm:t>
        <a:bodyPr/>
        <a:lstStyle/>
        <a:p>
          <a:r>
            <a:rPr lang="hr-HR" dirty="0">
              <a:solidFill>
                <a:srgbClr val="002060"/>
              </a:solidFill>
              <a:latin typeface="+mj-lt"/>
              <a:cs typeface="Times New Roman" pitchFamily="18" charset="0"/>
            </a:rPr>
            <a:t>udio osiguranika u riziku, određen u postotku za svakog kupca</a:t>
          </a:r>
          <a:endParaRPr lang="hr-HR" dirty="0"/>
        </a:p>
      </dgm:t>
    </dgm:pt>
    <dgm:pt modelId="{3614AA2D-19AE-4CD5-A21E-E3AFC532DBB8}" type="parTrans" cxnId="{B479C6AF-3E8A-4B6A-A62E-C76FACD2B618}">
      <dgm:prSet/>
      <dgm:spPr/>
      <dgm:t>
        <a:bodyPr/>
        <a:lstStyle/>
        <a:p>
          <a:endParaRPr lang="hr-HR"/>
        </a:p>
      </dgm:t>
    </dgm:pt>
    <dgm:pt modelId="{217A5167-F099-4154-B321-54B6DE2DD4B3}" type="sibTrans" cxnId="{B479C6AF-3E8A-4B6A-A62E-C76FACD2B618}">
      <dgm:prSet/>
      <dgm:spPr/>
      <dgm:t>
        <a:bodyPr/>
        <a:lstStyle/>
        <a:p>
          <a:endParaRPr lang="hr-HR"/>
        </a:p>
      </dgm:t>
    </dgm:pt>
    <dgm:pt modelId="{93821482-1966-4555-B477-6E8E5F47C138}">
      <dgm:prSet/>
      <dgm:spPr/>
      <dgm:t>
        <a:bodyPr/>
        <a:lstStyle/>
        <a:p>
          <a:r>
            <a:rPr lang="hr-HR" dirty="0">
              <a:solidFill>
                <a:srgbClr val="002060"/>
              </a:solidFill>
              <a:latin typeface="+mj-lt"/>
              <a:cs typeface="Times New Roman" pitchFamily="18" charset="0"/>
            </a:rPr>
            <a:t>postotak koji odražava cijenu osiguranja za preuzeti rizik</a:t>
          </a:r>
          <a:endParaRPr lang="hr-HR" dirty="0"/>
        </a:p>
      </dgm:t>
    </dgm:pt>
    <dgm:pt modelId="{A66F893D-79D9-4D14-875F-47C8C40DBE02}" type="parTrans" cxnId="{2BA1A7E6-F27C-41BA-95DB-68FFEAEA7E3C}">
      <dgm:prSet/>
      <dgm:spPr/>
      <dgm:t>
        <a:bodyPr/>
        <a:lstStyle/>
        <a:p>
          <a:endParaRPr lang="hr-HR"/>
        </a:p>
      </dgm:t>
    </dgm:pt>
    <dgm:pt modelId="{C5DF52E2-7117-412B-8900-076129DBB4DC}" type="sibTrans" cxnId="{2BA1A7E6-F27C-41BA-95DB-68FFEAEA7E3C}">
      <dgm:prSet/>
      <dgm:spPr/>
      <dgm:t>
        <a:bodyPr/>
        <a:lstStyle/>
        <a:p>
          <a:endParaRPr lang="hr-HR"/>
        </a:p>
      </dgm:t>
    </dgm:pt>
    <dgm:pt modelId="{7A9B0B23-3A3C-4AC3-B338-14B23F2D1E85}">
      <dgm:prSet custT="1"/>
      <dgm:spPr/>
      <dgm:t>
        <a:bodyPr/>
        <a:lstStyle/>
        <a:p>
          <a:r>
            <a:rPr lang="hr-HR" sz="1600" b="1" dirty="0"/>
            <a:t>Premija osiguranja</a:t>
          </a:r>
        </a:p>
      </dgm:t>
    </dgm:pt>
    <dgm:pt modelId="{FCB55AB5-E0B5-44A8-8C59-F705117C3A22}" type="parTrans" cxnId="{93177784-8FBA-4F37-9658-D893BAAAA964}">
      <dgm:prSet/>
      <dgm:spPr/>
      <dgm:t>
        <a:bodyPr/>
        <a:lstStyle/>
        <a:p>
          <a:endParaRPr lang="hr-HR"/>
        </a:p>
      </dgm:t>
    </dgm:pt>
    <dgm:pt modelId="{0C6FB314-4617-421B-AE5B-63040A16F528}" type="sibTrans" cxnId="{93177784-8FBA-4F37-9658-D893BAAAA964}">
      <dgm:prSet/>
      <dgm:spPr/>
      <dgm:t>
        <a:bodyPr/>
        <a:lstStyle/>
        <a:p>
          <a:endParaRPr lang="hr-HR"/>
        </a:p>
      </dgm:t>
    </dgm:pt>
    <dgm:pt modelId="{018F04D7-56B6-47B7-A139-87064DA9964A}">
      <dgm:prSet/>
      <dgm:spPr/>
      <dgm:t>
        <a:bodyPr/>
        <a:lstStyle/>
        <a:p>
          <a:r>
            <a:rPr lang="hr-HR" dirty="0">
              <a:solidFill>
                <a:srgbClr val="002060"/>
              </a:solidFill>
              <a:latin typeface="+mj-lt"/>
              <a:cs typeface="Times New Roman" pitchFamily="18" charset="0"/>
            </a:rPr>
            <a:t>obračunava se i naplaćuje mjesečno na iznos prijavljene izvezene i fakturirane vrijednosti roba i usluga; plaća se u roku od 8 </a:t>
          </a:r>
          <a:r>
            <a:rPr lang="hr-HR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dana ili jednokratno prilikom zaključenja ugovora o osiguranju</a:t>
          </a:r>
          <a:endParaRPr lang="hr-HR" dirty="0"/>
        </a:p>
      </dgm:t>
    </dgm:pt>
    <dgm:pt modelId="{07F195E9-A94C-4914-A9B7-1F9D65231399}" type="parTrans" cxnId="{5586A8FD-8724-43AC-954A-3CCFE475B626}">
      <dgm:prSet/>
      <dgm:spPr/>
      <dgm:t>
        <a:bodyPr/>
        <a:lstStyle/>
        <a:p>
          <a:endParaRPr lang="hr-HR"/>
        </a:p>
      </dgm:t>
    </dgm:pt>
    <dgm:pt modelId="{73E0C584-6CD8-4087-B8D2-BA4ECB7096F2}" type="sibTrans" cxnId="{5586A8FD-8724-43AC-954A-3CCFE475B626}">
      <dgm:prSet/>
      <dgm:spPr/>
      <dgm:t>
        <a:bodyPr/>
        <a:lstStyle/>
        <a:p>
          <a:endParaRPr lang="hr-HR"/>
        </a:p>
      </dgm:t>
    </dgm:pt>
    <dgm:pt modelId="{0601E7D8-4B9C-403C-856F-6B2670FD9BFC}">
      <dgm:prSet custT="1"/>
      <dgm:spPr/>
      <dgm:t>
        <a:bodyPr/>
        <a:lstStyle/>
        <a:p>
          <a:r>
            <a:rPr lang="hr-HR" sz="1600" b="1" dirty="0"/>
            <a:t>Odšteta</a:t>
          </a:r>
        </a:p>
      </dgm:t>
    </dgm:pt>
    <dgm:pt modelId="{EDCC7842-A723-4082-824C-84C0A53D1329}" type="parTrans" cxnId="{A994486A-AA3D-40CB-83AB-059E28554849}">
      <dgm:prSet/>
      <dgm:spPr/>
      <dgm:t>
        <a:bodyPr/>
        <a:lstStyle/>
        <a:p>
          <a:endParaRPr lang="hr-HR"/>
        </a:p>
      </dgm:t>
    </dgm:pt>
    <dgm:pt modelId="{4EC0076C-7C3B-4B84-83C6-9B1F0ED4EB50}" type="sibTrans" cxnId="{A994486A-AA3D-40CB-83AB-059E28554849}">
      <dgm:prSet/>
      <dgm:spPr/>
      <dgm:t>
        <a:bodyPr/>
        <a:lstStyle/>
        <a:p>
          <a:endParaRPr lang="hr-HR"/>
        </a:p>
      </dgm:t>
    </dgm:pt>
    <dgm:pt modelId="{B4981EB5-EEA8-4E5C-86AD-C2D4573B3FE5}">
      <dgm:prSet/>
      <dgm:spPr/>
      <dgm:t>
        <a:bodyPr/>
        <a:lstStyle/>
        <a:p>
          <a:r>
            <a:rPr lang="hr-HR" dirty="0">
              <a:solidFill>
                <a:srgbClr val="002060"/>
              </a:solidFill>
              <a:latin typeface="+mj-lt"/>
              <a:cs typeface="Times New Roman" pitchFamily="18" charset="0"/>
            </a:rPr>
            <a:t>novčani iznos koji se isplaćuje osiguraniku radi naknade štete nastankom osiguranog rizika, najviše do iznosa Osigurane svote umanjeno za </a:t>
          </a:r>
          <a:r>
            <a:rPr lang="hr-HR" dirty="0" err="1">
              <a:solidFill>
                <a:srgbClr val="002060"/>
              </a:solidFill>
              <a:latin typeface="+mj-lt"/>
              <a:cs typeface="Times New Roman" pitchFamily="18" charset="0"/>
            </a:rPr>
            <a:t>Samopridržaj</a:t>
          </a:r>
          <a:endParaRPr lang="hr-HR" dirty="0"/>
        </a:p>
      </dgm:t>
    </dgm:pt>
    <dgm:pt modelId="{EE9FBD36-9B44-41DD-BA33-3BC2BE1059EA}" type="parTrans" cxnId="{93D61ACE-C9A4-4B12-AA15-4668422C94A0}">
      <dgm:prSet/>
      <dgm:spPr/>
      <dgm:t>
        <a:bodyPr/>
        <a:lstStyle/>
        <a:p>
          <a:endParaRPr lang="hr-HR"/>
        </a:p>
      </dgm:t>
    </dgm:pt>
    <dgm:pt modelId="{F4028243-7FF1-47A4-AFAD-87003A77AA25}" type="sibTrans" cxnId="{93D61ACE-C9A4-4B12-AA15-4668422C94A0}">
      <dgm:prSet/>
      <dgm:spPr/>
      <dgm:t>
        <a:bodyPr/>
        <a:lstStyle/>
        <a:p>
          <a:endParaRPr lang="hr-HR"/>
        </a:p>
      </dgm:t>
    </dgm:pt>
    <dgm:pt modelId="{46651EFE-9335-40BE-972F-4F1C895874DC}" type="pres">
      <dgm:prSet presAssocID="{80C4E43A-DCF6-4D56-BFAA-BAD2B53ACC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F278E7-4DE4-4E8E-9847-6F15FC84DA03}" type="pres">
      <dgm:prSet presAssocID="{77DC1047-719A-49E7-A2C2-62B13C708872}" presName="parentLin" presStyleCnt="0"/>
      <dgm:spPr/>
    </dgm:pt>
    <dgm:pt modelId="{7D4AB54A-BFA4-444F-840E-4E0430EB3804}" type="pres">
      <dgm:prSet presAssocID="{77DC1047-719A-49E7-A2C2-62B13C70887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3CB05CD1-031B-414F-A53C-0CAB06DCAB2B}" type="pres">
      <dgm:prSet presAssocID="{77DC1047-719A-49E7-A2C2-62B13C70887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C0EBD-A121-4289-9F6B-530CB0B30EAD}" type="pres">
      <dgm:prSet presAssocID="{77DC1047-719A-49E7-A2C2-62B13C708872}" presName="negativeSpace" presStyleCnt="0"/>
      <dgm:spPr/>
    </dgm:pt>
    <dgm:pt modelId="{FF477AF0-8519-4DF4-A1F2-8E39A71BA8FA}" type="pres">
      <dgm:prSet presAssocID="{77DC1047-719A-49E7-A2C2-62B13C708872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84B4A-A207-4A35-B888-52FABF085F6A}" type="pres">
      <dgm:prSet presAssocID="{5FEBB0F2-4B3E-41DA-805A-A09DA3099876}" presName="spaceBetweenRectangles" presStyleCnt="0"/>
      <dgm:spPr/>
    </dgm:pt>
    <dgm:pt modelId="{C60B5FC0-4DD8-4BDB-A96C-1BCDB3E051FF}" type="pres">
      <dgm:prSet presAssocID="{8BBADEFA-C57C-4003-9D45-5CA7187A7598}" presName="parentLin" presStyleCnt="0"/>
      <dgm:spPr/>
    </dgm:pt>
    <dgm:pt modelId="{8319C38C-3056-4D2A-9F37-938A78D40BE1}" type="pres">
      <dgm:prSet presAssocID="{8BBADEFA-C57C-4003-9D45-5CA7187A759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FAC1A20-D34A-4E9C-9581-53D3D5817EC1}" type="pres">
      <dgm:prSet presAssocID="{8BBADEFA-C57C-4003-9D45-5CA7187A759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125EA-C664-46DC-BF24-89E77A1425D2}" type="pres">
      <dgm:prSet presAssocID="{8BBADEFA-C57C-4003-9D45-5CA7187A7598}" presName="negativeSpace" presStyleCnt="0"/>
      <dgm:spPr/>
    </dgm:pt>
    <dgm:pt modelId="{9B64B400-1AF1-4944-BD48-54073652B081}" type="pres">
      <dgm:prSet presAssocID="{8BBADEFA-C57C-4003-9D45-5CA7187A7598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51A24-4D7A-425C-AB15-894B7F9E1C03}" type="pres">
      <dgm:prSet presAssocID="{C0C55E95-EE7F-496E-A255-7D8BFEF3E81F}" presName="spaceBetweenRectangles" presStyleCnt="0"/>
      <dgm:spPr/>
    </dgm:pt>
    <dgm:pt modelId="{88CD9E5F-68D1-4682-A673-7DF7D9803DCF}" type="pres">
      <dgm:prSet presAssocID="{C9F7446C-6210-446B-B5C7-275157B2A053}" presName="parentLin" presStyleCnt="0"/>
      <dgm:spPr/>
    </dgm:pt>
    <dgm:pt modelId="{2604A1EC-EA2B-405B-AF5D-1EA65F3CA60C}" type="pres">
      <dgm:prSet presAssocID="{C9F7446C-6210-446B-B5C7-275157B2A053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68D310FE-490F-43C4-8BDD-4EDCEFF9F628}" type="pres">
      <dgm:prSet presAssocID="{C9F7446C-6210-446B-B5C7-275157B2A05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31ADE-9BF9-47C9-B824-424FE3431FC2}" type="pres">
      <dgm:prSet presAssocID="{C9F7446C-6210-446B-B5C7-275157B2A053}" presName="negativeSpace" presStyleCnt="0"/>
      <dgm:spPr/>
    </dgm:pt>
    <dgm:pt modelId="{7A9660D1-EE08-4734-A6FF-18C6F273D5BF}" type="pres">
      <dgm:prSet presAssocID="{C9F7446C-6210-446B-B5C7-275157B2A05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650C6-7740-4A6D-B5EC-F0E37B6D6196}" type="pres">
      <dgm:prSet presAssocID="{75BD53E3-9050-44C6-9FC5-91ED69A82039}" presName="spaceBetweenRectangles" presStyleCnt="0"/>
      <dgm:spPr/>
    </dgm:pt>
    <dgm:pt modelId="{54BF2E3C-2B6C-4C26-9CE3-33D0470857B3}" type="pres">
      <dgm:prSet presAssocID="{7A9B0B23-3A3C-4AC3-B338-14B23F2D1E85}" presName="parentLin" presStyleCnt="0"/>
      <dgm:spPr/>
    </dgm:pt>
    <dgm:pt modelId="{EAB58AB2-51E6-4820-8DF1-4F8C568B844A}" type="pres">
      <dgm:prSet presAssocID="{7A9B0B23-3A3C-4AC3-B338-14B23F2D1E85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FC17EF3E-A296-499D-8E66-F51BD4777454}" type="pres">
      <dgm:prSet presAssocID="{7A9B0B23-3A3C-4AC3-B338-14B23F2D1E8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4B336-0739-42DB-9148-5F9BCD6E07C5}" type="pres">
      <dgm:prSet presAssocID="{7A9B0B23-3A3C-4AC3-B338-14B23F2D1E85}" presName="negativeSpace" presStyleCnt="0"/>
      <dgm:spPr/>
    </dgm:pt>
    <dgm:pt modelId="{86C0E785-A02C-4D71-86A9-C660C79E0337}" type="pres">
      <dgm:prSet presAssocID="{7A9B0B23-3A3C-4AC3-B338-14B23F2D1E85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E6F73-2CE2-4A2A-A25F-B50A5D58DBB1}" type="pres">
      <dgm:prSet presAssocID="{0C6FB314-4617-421B-AE5B-63040A16F528}" presName="spaceBetweenRectangles" presStyleCnt="0"/>
      <dgm:spPr/>
    </dgm:pt>
    <dgm:pt modelId="{8221AB11-B009-4F66-9535-273535DB569B}" type="pres">
      <dgm:prSet presAssocID="{0601E7D8-4B9C-403C-856F-6B2670FD9BFC}" presName="parentLin" presStyleCnt="0"/>
      <dgm:spPr/>
    </dgm:pt>
    <dgm:pt modelId="{45C222AD-DCAE-4656-A0AA-7AD1CA15A93F}" type="pres">
      <dgm:prSet presAssocID="{0601E7D8-4B9C-403C-856F-6B2670FD9BFC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7287BA09-1C49-47FF-9D8D-7B0D91EA9A08}" type="pres">
      <dgm:prSet presAssocID="{0601E7D8-4B9C-403C-856F-6B2670FD9BF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3D8BB-867C-4C1D-A67F-81678B981EF5}" type="pres">
      <dgm:prSet presAssocID="{0601E7D8-4B9C-403C-856F-6B2670FD9BFC}" presName="negativeSpace" presStyleCnt="0"/>
      <dgm:spPr/>
    </dgm:pt>
    <dgm:pt modelId="{1229D433-F7EF-422B-9505-743BF5269574}" type="pres">
      <dgm:prSet presAssocID="{0601E7D8-4B9C-403C-856F-6B2670FD9BF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A155AD-4EF8-4897-8352-AE2AAC744425}" type="presOf" srcId="{C9F7446C-6210-446B-B5C7-275157B2A053}" destId="{68D310FE-490F-43C4-8BDD-4EDCEFF9F628}" srcOrd="1" destOrd="0" presId="urn:microsoft.com/office/officeart/2005/8/layout/list1"/>
    <dgm:cxn modelId="{87A4AC30-6CDC-462B-A50D-DD11DE0BAB78}" type="presOf" srcId="{77DC1047-719A-49E7-A2C2-62B13C708872}" destId="{3CB05CD1-031B-414F-A53C-0CAB06DCAB2B}" srcOrd="1" destOrd="0" presId="urn:microsoft.com/office/officeart/2005/8/layout/list1"/>
    <dgm:cxn modelId="{11F8E591-D4DA-4660-8BE7-BB7C71B58620}" type="presOf" srcId="{7A9B0B23-3A3C-4AC3-B338-14B23F2D1E85}" destId="{FC17EF3E-A296-499D-8E66-F51BD4777454}" srcOrd="1" destOrd="0" presId="urn:microsoft.com/office/officeart/2005/8/layout/list1"/>
    <dgm:cxn modelId="{D4F65316-8F94-4BC8-ACB8-B0E7BF3EEA9F}" srcId="{80C4E43A-DCF6-4D56-BFAA-BAD2B53ACC3D}" destId="{77DC1047-719A-49E7-A2C2-62B13C708872}" srcOrd="0" destOrd="0" parTransId="{58F72CD7-A24C-4EFB-B34A-1EB37CE6C828}" sibTransId="{5FEBB0F2-4B3E-41DA-805A-A09DA3099876}"/>
    <dgm:cxn modelId="{70F4D70C-68FF-473B-A3A3-6BB124A1DDBB}" type="presOf" srcId="{77DC1047-719A-49E7-A2C2-62B13C708872}" destId="{7D4AB54A-BFA4-444F-840E-4E0430EB3804}" srcOrd="0" destOrd="0" presId="urn:microsoft.com/office/officeart/2005/8/layout/list1"/>
    <dgm:cxn modelId="{520C71A0-FCFE-4DA3-8790-ADBDB8AC082C}" srcId="{80C4E43A-DCF6-4D56-BFAA-BAD2B53ACC3D}" destId="{8BBADEFA-C57C-4003-9D45-5CA7187A7598}" srcOrd="1" destOrd="0" parTransId="{78EBC0BB-6FB7-42A6-9A64-E9CC20A01094}" sibTransId="{C0C55E95-EE7F-496E-A255-7D8BFEF3E81F}"/>
    <dgm:cxn modelId="{5521530A-FD28-46AA-8AEF-04238AC14E3A}" type="presOf" srcId="{B4981EB5-EEA8-4E5C-86AD-C2D4573B3FE5}" destId="{1229D433-F7EF-422B-9505-743BF5269574}" srcOrd="0" destOrd="0" presId="urn:microsoft.com/office/officeart/2005/8/layout/list1"/>
    <dgm:cxn modelId="{A55C5740-88F1-456C-9FB3-F9AB152AACF9}" type="presOf" srcId="{80C4E43A-DCF6-4D56-BFAA-BAD2B53ACC3D}" destId="{46651EFE-9335-40BE-972F-4F1C895874DC}" srcOrd="0" destOrd="0" presId="urn:microsoft.com/office/officeart/2005/8/layout/list1"/>
    <dgm:cxn modelId="{2BA1A7E6-F27C-41BA-95DB-68FFEAEA7E3C}" srcId="{C9F7446C-6210-446B-B5C7-275157B2A053}" destId="{93821482-1966-4555-B477-6E8E5F47C138}" srcOrd="0" destOrd="0" parTransId="{A66F893D-79D9-4D14-875F-47C8C40DBE02}" sibTransId="{C5DF52E2-7117-412B-8900-076129DBB4DC}"/>
    <dgm:cxn modelId="{C65B19BC-7055-4009-927A-B7E8D3C8F216}" type="presOf" srcId="{018F04D7-56B6-47B7-A139-87064DA9964A}" destId="{86C0E785-A02C-4D71-86A9-C660C79E0337}" srcOrd="0" destOrd="0" presId="urn:microsoft.com/office/officeart/2005/8/layout/list1"/>
    <dgm:cxn modelId="{5CDC7B20-A3F7-4554-A3CB-2C4E9F98ED22}" type="presOf" srcId="{42B7DD87-A28B-499D-AB47-2C3447C9B04E}" destId="{9B64B400-1AF1-4944-BD48-54073652B081}" srcOrd="0" destOrd="0" presId="urn:microsoft.com/office/officeart/2005/8/layout/list1"/>
    <dgm:cxn modelId="{A994486A-AA3D-40CB-83AB-059E28554849}" srcId="{80C4E43A-DCF6-4D56-BFAA-BAD2B53ACC3D}" destId="{0601E7D8-4B9C-403C-856F-6B2670FD9BFC}" srcOrd="4" destOrd="0" parTransId="{EDCC7842-A723-4082-824C-84C0A53D1329}" sibTransId="{4EC0076C-7C3B-4B84-83C6-9B1F0ED4EB50}"/>
    <dgm:cxn modelId="{5586A8FD-8724-43AC-954A-3CCFE475B626}" srcId="{7A9B0B23-3A3C-4AC3-B338-14B23F2D1E85}" destId="{018F04D7-56B6-47B7-A139-87064DA9964A}" srcOrd="0" destOrd="0" parTransId="{07F195E9-A94C-4914-A9B7-1F9D65231399}" sibTransId="{73E0C584-6CD8-4087-B8D2-BA4ECB7096F2}"/>
    <dgm:cxn modelId="{B479C6AF-3E8A-4B6A-A62E-C76FACD2B618}" srcId="{8BBADEFA-C57C-4003-9D45-5CA7187A7598}" destId="{42B7DD87-A28B-499D-AB47-2C3447C9B04E}" srcOrd="0" destOrd="0" parTransId="{3614AA2D-19AE-4CD5-A21E-E3AFC532DBB8}" sibTransId="{217A5167-F099-4154-B321-54B6DE2DD4B3}"/>
    <dgm:cxn modelId="{10FC1F06-5F3E-46FF-878A-EFE2AE0A20B2}" srcId="{80C4E43A-DCF6-4D56-BFAA-BAD2B53ACC3D}" destId="{C9F7446C-6210-446B-B5C7-275157B2A053}" srcOrd="2" destOrd="0" parTransId="{A493A05E-BF29-4D6A-96AC-35EFDE677265}" sibTransId="{75BD53E3-9050-44C6-9FC5-91ED69A82039}"/>
    <dgm:cxn modelId="{14776BF3-A9AD-4B4E-A10C-65CBC43DFE3D}" type="presOf" srcId="{61BB32DF-B909-4B28-9069-4B1735DCA3A9}" destId="{FF477AF0-8519-4DF4-A1F2-8E39A71BA8FA}" srcOrd="0" destOrd="0" presId="urn:microsoft.com/office/officeart/2005/8/layout/list1"/>
    <dgm:cxn modelId="{CB10BBCA-EBDC-4E16-9D60-7F1E47AA9227}" srcId="{77DC1047-719A-49E7-A2C2-62B13C708872}" destId="{61BB32DF-B909-4B28-9069-4B1735DCA3A9}" srcOrd="0" destOrd="0" parTransId="{D1986882-36B6-41E4-AE0E-425D3DE2D613}" sibTransId="{454B28B9-B703-41B0-B795-35F960410AA1}"/>
    <dgm:cxn modelId="{AB2A13BE-EEC1-49EF-A37D-0B8C86181BED}" type="presOf" srcId="{8BBADEFA-C57C-4003-9D45-5CA7187A7598}" destId="{8319C38C-3056-4D2A-9F37-938A78D40BE1}" srcOrd="0" destOrd="0" presId="urn:microsoft.com/office/officeart/2005/8/layout/list1"/>
    <dgm:cxn modelId="{AA3CFD49-B86D-4BEF-A46F-B0C18856DBA2}" type="presOf" srcId="{8BBADEFA-C57C-4003-9D45-5CA7187A7598}" destId="{0FAC1A20-D34A-4E9C-9581-53D3D5817EC1}" srcOrd="1" destOrd="0" presId="urn:microsoft.com/office/officeart/2005/8/layout/list1"/>
    <dgm:cxn modelId="{93D61ACE-C9A4-4B12-AA15-4668422C94A0}" srcId="{0601E7D8-4B9C-403C-856F-6B2670FD9BFC}" destId="{B4981EB5-EEA8-4E5C-86AD-C2D4573B3FE5}" srcOrd="0" destOrd="0" parTransId="{EE9FBD36-9B44-41DD-BA33-3BC2BE1059EA}" sibTransId="{F4028243-7FF1-47A4-AFAD-87003A77AA25}"/>
    <dgm:cxn modelId="{1D0A6A21-98E7-4FDF-A63B-71C1413F915B}" type="presOf" srcId="{0601E7D8-4B9C-403C-856F-6B2670FD9BFC}" destId="{7287BA09-1C49-47FF-9D8D-7B0D91EA9A08}" srcOrd="1" destOrd="0" presId="urn:microsoft.com/office/officeart/2005/8/layout/list1"/>
    <dgm:cxn modelId="{784774FC-949F-4D72-A2FC-08071151C32E}" type="presOf" srcId="{7A9B0B23-3A3C-4AC3-B338-14B23F2D1E85}" destId="{EAB58AB2-51E6-4820-8DF1-4F8C568B844A}" srcOrd="0" destOrd="0" presId="urn:microsoft.com/office/officeart/2005/8/layout/list1"/>
    <dgm:cxn modelId="{243ABC97-C2A7-4AED-884D-E69E95C1C057}" type="presOf" srcId="{C9F7446C-6210-446B-B5C7-275157B2A053}" destId="{2604A1EC-EA2B-405B-AF5D-1EA65F3CA60C}" srcOrd="0" destOrd="0" presId="urn:microsoft.com/office/officeart/2005/8/layout/list1"/>
    <dgm:cxn modelId="{769B8D72-627F-4F82-909D-DBCFC3A8DF70}" type="presOf" srcId="{93821482-1966-4555-B477-6E8E5F47C138}" destId="{7A9660D1-EE08-4734-A6FF-18C6F273D5BF}" srcOrd="0" destOrd="0" presId="urn:microsoft.com/office/officeart/2005/8/layout/list1"/>
    <dgm:cxn modelId="{0B997DC8-4713-4E51-B64C-D1F8C6F8F001}" type="presOf" srcId="{0601E7D8-4B9C-403C-856F-6B2670FD9BFC}" destId="{45C222AD-DCAE-4656-A0AA-7AD1CA15A93F}" srcOrd="0" destOrd="0" presId="urn:microsoft.com/office/officeart/2005/8/layout/list1"/>
    <dgm:cxn modelId="{93177784-8FBA-4F37-9658-D893BAAAA964}" srcId="{80C4E43A-DCF6-4D56-BFAA-BAD2B53ACC3D}" destId="{7A9B0B23-3A3C-4AC3-B338-14B23F2D1E85}" srcOrd="3" destOrd="0" parTransId="{FCB55AB5-E0B5-44A8-8C59-F705117C3A22}" sibTransId="{0C6FB314-4617-421B-AE5B-63040A16F528}"/>
    <dgm:cxn modelId="{86591B43-5934-4CF1-9A6A-8A421B2E3EA3}" type="presParOf" srcId="{46651EFE-9335-40BE-972F-4F1C895874DC}" destId="{0DF278E7-4DE4-4E8E-9847-6F15FC84DA03}" srcOrd="0" destOrd="0" presId="urn:microsoft.com/office/officeart/2005/8/layout/list1"/>
    <dgm:cxn modelId="{FCA70D20-7059-4A01-9F5B-799DD04A5CA3}" type="presParOf" srcId="{0DF278E7-4DE4-4E8E-9847-6F15FC84DA03}" destId="{7D4AB54A-BFA4-444F-840E-4E0430EB3804}" srcOrd="0" destOrd="0" presId="urn:microsoft.com/office/officeart/2005/8/layout/list1"/>
    <dgm:cxn modelId="{D1FCE7CE-5F9E-4C36-A604-A10ECDC25F4A}" type="presParOf" srcId="{0DF278E7-4DE4-4E8E-9847-6F15FC84DA03}" destId="{3CB05CD1-031B-414F-A53C-0CAB06DCAB2B}" srcOrd="1" destOrd="0" presId="urn:microsoft.com/office/officeart/2005/8/layout/list1"/>
    <dgm:cxn modelId="{49552260-BC22-44FE-A313-02FE2C3D9413}" type="presParOf" srcId="{46651EFE-9335-40BE-972F-4F1C895874DC}" destId="{5FEC0EBD-A121-4289-9F6B-530CB0B30EAD}" srcOrd="1" destOrd="0" presId="urn:microsoft.com/office/officeart/2005/8/layout/list1"/>
    <dgm:cxn modelId="{13F55071-7E57-45F8-A42C-D0B980EC4687}" type="presParOf" srcId="{46651EFE-9335-40BE-972F-4F1C895874DC}" destId="{FF477AF0-8519-4DF4-A1F2-8E39A71BA8FA}" srcOrd="2" destOrd="0" presId="urn:microsoft.com/office/officeart/2005/8/layout/list1"/>
    <dgm:cxn modelId="{81106FD7-FD8F-4BE9-8FC0-E1768AD2B95F}" type="presParOf" srcId="{46651EFE-9335-40BE-972F-4F1C895874DC}" destId="{4F184B4A-A207-4A35-B888-52FABF085F6A}" srcOrd="3" destOrd="0" presId="urn:microsoft.com/office/officeart/2005/8/layout/list1"/>
    <dgm:cxn modelId="{B0D035ED-33D3-49AB-B055-D5C0C202ACC7}" type="presParOf" srcId="{46651EFE-9335-40BE-972F-4F1C895874DC}" destId="{C60B5FC0-4DD8-4BDB-A96C-1BCDB3E051FF}" srcOrd="4" destOrd="0" presId="urn:microsoft.com/office/officeart/2005/8/layout/list1"/>
    <dgm:cxn modelId="{78E44DFB-1494-405E-9FC4-C6A9B2EC61D7}" type="presParOf" srcId="{C60B5FC0-4DD8-4BDB-A96C-1BCDB3E051FF}" destId="{8319C38C-3056-4D2A-9F37-938A78D40BE1}" srcOrd="0" destOrd="0" presId="urn:microsoft.com/office/officeart/2005/8/layout/list1"/>
    <dgm:cxn modelId="{67B8458E-D0BF-4D7D-AF38-23D61486620B}" type="presParOf" srcId="{C60B5FC0-4DD8-4BDB-A96C-1BCDB3E051FF}" destId="{0FAC1A20-D34A-4E9C-9581-53D3D5817EC1}" srcOrd="1" destOrd="0" presId="urn:microsoft.com/office/officeart/2005/8/layout/list1"/>
    <dgm:cxn modelId="{69E44B41-93BA-432A-8C40-55CE92E889B4}" type="presParOf" srcId="{46651EFE-9335-40BE-972F-4F1C895874DC}" destId="{70A125EA-C664-46DC-BF24-89E77A1425D2}" srcOrd="5" destOrd="0" presId="urn:microsoft.com/office/officeart/2005/8/layout/list1"/>
    <dgm:cxn modelId="{8F64AD93-165D-4C7A-A2E0-999B5C501E21}" type="presParOf" srcId="{46651EFE-9335-40BE-972F-4F1C895874DC}" destId="{9B64B400-1AF1-4944-BD48-54073652B081}" srcOrd="6" destOrd="0" presId="urn:microsoft.com/office/officeart/2005/8/layout/list1"/>
    <dgm:cxn modelId="{10E02D0C-9C80-4EA7-A057-C095B3186D3F}" type="presParOf" srcId="{46651EFE-9335-40BE-972F-4F1C895874DC}" destId="{DD051A24-4D7A-425C-AB15-894B7F9E1C03}" srcOrd="7" destOrd="0" presId="urn:microsoft.com/office/officeart/2005/8/layout/list1"/>
    <dgm:cxn modelId="{D3D58A03-1264-4919-9ED6-7B2E46A93239}" type="presParOf" srcId="{46651EFE-9335-40BE-972F-4F1C895874DC}" destId="{88CD9E5F-68D1-4682-A673-7DF7D9803DCF}" srcOrd="8" destOrd="0" presId="urn:microsoft.com/office/officeart/2005/8/layout/list1"/>
    <dgm:cxn modelId="{1F21D433-F0CF-4C2C-A918-7DA08B84BF88}" type="presParOf" srcId="{88CD9E5F-68D1-4682-A673-7DF7D9803DCF}" destId="{2604A1EC-EA2B-405B-AF5D-1EA65F3CA60C}" srcOrd="0" destOrd="0" presId="urn:microsoft.com/office/officeart/2005/8/layout/list1"/>
    <dgm:cxn modelId="{FC7531DF-7BC6-42BD-B246-42B9E0BCCE08}" type="presParOf" srcId="{88CD9E5F-68D1-4682-A673-7DF7D9803DCF}" destId="{68D310FE-490F-43C4-8BDD-4EDCEFF9F628}" srcOrd="1" destOrd="0" presId="urn:microsoft.com/office/officeart/2005/8/layout/list1"/>
    <dgm:cxn modelId="{86FF94D4-60AB-4323-B51A-46524EAB29EA}" type="presParOf" srcId="{46651EFE-9335-40BE-972F-4F1C895874DC}" destId="{A5931ADE-9BF9-47C9-B824-424FE3431FC2}" srcOrd="9" destOrd="0" presId="urn:microsoft.com/office/officeart/2005/8/layout/list1"/>
    <dgm:cxn modelId="{AE899796-D347-4229-9D19-B75E1424D847}" type="presParOf" srcId="{46651EFE-9335-40BE-972F-4F1C895874DC}" destId="{7A9660D1-EE08-4734-A6FF-18C6F273D5BF}" srcOrd="10" destOrd="0" presId="urn:microsoft.com/office/officeart/2005/8/layout/list1"/>
    <dgm:cxn modelId="{6006279E-85A3-486C-BC9E-1FD6F3751287}" type="presParOf" srcId="{46651EFE-9335-40BE-972F-4F1C895874DC}" destId="{D82650C6-7740-4A6D-B5EC-F0E37B6D6196}" srcOrd="11" destOrd="0" presId="urn:microsoft.com/office/officeart/2005/8/layout/list1"/>
    <dgm:cxn modelId="{F71AFF5A-21F1-4F88-8479-C4F996F27916}" type="presParOf" srcId="{46651EFE-9335-40BE-972F-4F1C895874DC}" destId="{54BF2E3C-2B6C-4C26-9CE3-33D0470857B3}" srcOrd="12" destOrd="0" presId="urn:microsoft.com/office/officeart/2005/8/layout/list1"/>
    <dgm:cxn modelId="{DFCB4081-393A-4580-A0E6-2D751D7E43D0}" type="presParOf" srcId="{54BF2E3C-2B6C-4C26-9CE3-33D0470857B3}" destId="{EAB58AB2-51E6-4820-8DF1-4F8C568B844A}" srcOrd="0" destOrd="0" presId="urn:microsoft.com/office/officeart/2005/8/layout/list1"/>
    <dgm:cxn modelId="{1A1CCDA9-67B2-4A62-97B2-19B185C8D6C0}" type="presParOf" srcId="{54BF2E3C-2B6C-4C26-9CE3-33D0470857B3}" destId="{FC17EF3E-A296-499D-8E66-F51BD4777454}" srcOrd="1" destOrd="0" presId="urn:microsoft.com/office/officeart/2005/8/layout/list1"/>
    <dgm:cxn modelId="{D0EE5B63-D7F2-4F7D-9BBD-78ECA8AF86F8}" type="presParOf" srcId="{46651EFE-9335-40BE-972F-4F1C895874DC}" destId="{0304B336-0739-42DB-9148-5F9BCD6E07C5}" srcOrd="13" destOrd="0" presId="urn:microsoft.com/office/officeart/2005/8/layout/list1"/>
    <dgm:cxn modelId="{AB63893C-27D1-440F-A4C3-1FC031AECDB8}" type="presParOf" srcId="{46651EFE-9335-40BE-972F-4F1C895874DC}" destId="{86C0E785-A02C-4D71-86A9-C660C79E0337}" srcOrd="14" destOrd="0" presId="urn:microsoft.com/office/officeart/2005/8/layout/list1"/>
    <dgm:cxn modelId="{82D2E4AE-2F54-4C83-A799-21E85D807B29}" type="presParOf" srcId="{46651EFE-9335-40BE-972F-4F1C895874DC}" destId="{A15E6F73-2CE2-4A2A-A25F-B50A5D58DBB1}" srcOrd="15" destOrd="0" presId="urn:microsoft.com/office/officeart/2005/8/layout/list1"/>
    <dgm:cxn modelId="{AD5D2DFC-31E3-41E5-AFC6-3018273566C5}" type="presParOf" srcId="{46651EFE-9335-40BE-972F-4F1C895874DC}" destId="{8221AB11-B009-4F66-9535-273535DB569B}" srcOrd="16" destOrd="0" presId="urn:microsoft.com/office/officeart/2005/8/layout/list1"/>
    <dgm:cxn modelId="{005A405C-D1B6-40BA-A71B-0CD4002AC814}" type="presParOf" srcId="{8221AB11-B009-4F66-9535-273535DB569B}" destId="{45C222AD-DCAE-4656-A0AA-7AD1CA15A93F}" srcOrd="0" destOrd="0" presId="urn:microsoft.com/office/officeart/2005/8/layout/list1"/>
    <dgm:cxn modelId="{142997F0-3266-4959-9B15-BA804A567CA9}" type="presParOf" srcId="{8221AB11-B009-4F66-9535-273535DB569B}" destId="{7287BA09-1C49-47FF-9D8D-7B0D91EA9A08}" srcOrd="1" destOrd="0" presId="urn:microsoft.com/office/officeart/2005/8/layout/list1"/>
    <dgm:cxn modelId="{567973E4-879C-426C-86B3-5B251DD45A0C}" type="presParOf" srcId="{46651EFE-9335-40BE-972F-4F1C895874DC}" destId="{F393D8BB-867C-4C1D-A67F-81678B981EF5}" srcOrd="17" destOrd="0" presId="urn:microsoft.com/office/officeart/2005/8/layout/list1"/>
    <dgm:cxn modelId="{FC495083-E5CE-4702-86C6-9B099C184044}" type="presParOf" srcId="{46651EFE-9335-40BE-972F-4F1C895874DC}" destId="{1229D433-F7EF-422B-9505-743BF526957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ACCAD5-EC79-4097-BE6F-F1A46D41123F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5EF848-F567-4B00-A546-A71A499166D2}">
      <dgm:prSet/>
      <dgm:spPr/>
      <dgm:t>
        <a:bodyPr/>
        <a:lstStyle/>
        <a:p>
          <a:r>
            <a:rPr lang="hr-HR" b="1" dirty="0"/>
            <a:t>Korisnici osiguranja </a:t>
          </a:r>
          <a:r>
            <a:rPr lang="hr-HR" dirty="0"/>
            <a:t>- izvoznici roba i usluga široke potrošnje, s god. izvoznim prometom do 2 </a:t>
          </a:r>
          <a:r>
            <a:rPr lang="hr-HR" dirty="0" err="1"/>
            <a:t>mil</a:t>
          </a:r>
          <a:r>
            <a:rPr lang="hr-HR" dirty="0"/>
            <a:t>. €, ugovorena odgoda plaćanja do 180 dana</a:t>
          </a:r>
        </a:p>
      </dgm:t>
    </dgm:pt>
    <dgm:pt modelId="{6C64A1F5-2530-404D-A569-6945E5C0C66E}" type="parTrans" cxnId="{8D693AE9-86D3-4464-A214-B204F787C579}">
      <dgm:prSet/>
      <dgm:spPr/>
      <dgm:t>
        <a:bodyPr/>
        <a:lstStyle/>
        <a:p>
          <a:endParaRPr lang="en-US"/>
        </a:p>
      </dgm:t>
    </dgm:pt>
    <dgm:pt modelId="{AB615414-C282-4772-8418-ED0544AC7F0F}" type="sibTrans" cxnId="{8D693AE9-86D3-4464-A214-B204F787C579}">
      <dgm:prSet/>
      <dgm:spPr/>
      <dgm:t>
        <a:bodyPr/>
        <a:lstStyle/>
        <a:p>
          <a:endParaRPr lang="en-US"/>
        </a:p>
      </dgm:t>
    </dgm:pt>
    <dgm:pt modelId="{574FE954-4901-4A31-BD5B-7FC324470D92}">
      <dgm:prSet/>
      <dgm:spPr/>
      <dgm:t>
        <a:bodyPr/>
        <a:lstStyle/>
        <a:p>
          <a:r>
            <a:rPr lang="hr-HR" b="1" dirty="0"/>
            <a:t>Predmet osiguranja </a:t>
          </a:r>
          <a:r>
            <a:rPr lang="hr-HR" dirty="0"/>
            <a:t>- novčana potraživanja nastala temeljem izvršenih i fakturiranih isporuka roba i usluga prema ino. kupcu</a:t>
          </a:r>
        </a:p>
      </dgm:t>
    </dgm:pt>
    <dgm:pt modelId="{A99E0396-8C11-4DB6-810F-E473BA547192}" type="parTrans" cxnId="{ADDD24A9-15D9-4246-B7EE-0D488B7E0588}">
      <dgm:prSet/>
      <dgm:spPr/>
      <dgm:t>
        <a:bodyPr/>
        <a:lstStyle/>
        <a:p>
          <a:endParaRPr lang="en-US"/>
        </a:p>
      </dgm:t>
    </dgm:pt>
    <dgm:pt modelId="{8CC04031-862E-4F07-8C92-AB62CD5B5BCD}" type="sibTrans" cxnId="{ADDD24A9-15D9-4246-B7EE-0D488B7E0588}">
      <dgm:prSet/>
      <dgm:spPr/>
      <dgm:t>
        <a:bodyPr/>
        <a:lstStyle/>
        <a:p>
          <a:endParaRPr lang="en-US"/>
        </a:p>
      </dgm:t>
    </dgm:pt>
    <dgm:pt modelId="{12A31F29-6B68-432F-BCBF-F1F65FA42895}">
      <dgm:prSet/>
      <dgm:spPr/>
      <dgm:t>
        <a:bodyPr/>
        <a:lstStyle/>
        <a:p>
          <a:r>
            <a:rPr lang="hr-HR" b="1" dirty="0"/>
            <a:t>Osigurani rizici </a:t>
          </a:r>
          <a:r>
            <a:rPr lang="hr-HR" dirty="0"/>
            <a:t>- </a:t>
          </a:r>
          <a:r>
            <a:rPr lang="hr-HR" dirty="0" err="1"/>
            <a:t>neutrživi</a:t>
          </a:r>
          <a:r>
            <a:rPr lang="hr-HR" dirty="0"/>
            <a:t>, odnosno privremeno </a:t>
          </a:r>
          <a:r>
            <a:rPr lang="hr-HR" dirty="0" err="1"/>
            <a:t>neutrživi</a:t>
          </a:r>
          <a:r>
            <a:rPr lang="hr-HR" dirty="0"/>
            <a:t> komercijalni i politički rizici</a:t>
          </a:r>
        </a:p>
      </dgm:t>
    </dgm:pt>
    <dgm:pt modelId="{243EB90E-AAD8-4967-BBAB-90BF99B6F424}" type="parTrans" cxnId="{AE512957-A3AA-4795-8F17-3663A8C63196}">
      <dgm:prSet/>
      <dgm:spPr/>
      <dgm:t>
        <a:bodyPr/>
        <a:lstStyle/>
        <a:p>
          <a:endParaRPr lang="en-US"/>
        </a:p>
      </dgm:t>
    </dgm:pt>
    <dgm:pt modelId="{7C9E7C06-4190-4C6F-8708-DD4DD23F1281}" type="sibTrans" cxnId="{AE512957-A3AA-4795-8F17-3663A8C63196}">
      <dgm:prSet/>
      <dgm:spPr/>
      <dgm:t>
        <a:bodyPr/>
        <a:lstStyle/>
        <a:p>
          <a:endParaRPr lang="en-US"/>
        </a:p>
      </dgm:t>
    </dgm:pt>
    <dgm:pt modelId="{E93F22FF-EE17-477C-AF84-6E7F09A65939}">
      <dgm:prSet/>
      <dgm:spPr/>
      <dgm:t>
        <a:bodyPr/>
        <a:lstStyle/>
        <a:p>
          <a:r>
            <a:rPr lang="hr-HR" b="1" dirty="0"/>
            <a:t>Razina pokrića </a:t>
          </a:r>
          <a:r>
            <a:rPr lang="hr-HR" dirty="0"/>
            <a:t>- do 95%, ovisno o procjeni rizika</a:t>
          </a:r>
        </a:p>
      </dgm:t>
    </dgm:pt>
    <dgm:pt modelId="{E202A883-FDF7-4F5A-ACE9-21A507C1CFDA}" type="parTrans" cxnId="{1816E89F-CD0C-47D4-8829-C72EEAD0797D}">
      <dgm:prSet/>
      <dgm:spPr/>
      <dgm:t>
        <a:bodyPr/>
        <a:lstStyle/>
        <a:p>
          <a:endParaRPr lang="en-US"/>
        </a:p>
      </dgm:t>
    </dgm:pt>
    <dgm:pt modelId="{EA34E843-1155-4569-AA8E-345112DE2862}" type="sibTrans" cxnId="{1816E89F-CD0C-47D4-8829-C72EEAD0797D}">
      <dgm:prSet/>
      <dgm:spPr/>
      <dgm:t>
        <a:bodyPr/>
        <a:lstStyle/>
        <a:p>
          <a:endParaRPr lang="en-US"/>
        </a:p>
      </dgm:t>
    </dgm:pt>
    <dgm:pt modelId="{7BDFDCC9-8F7B-426B-B199-D336AF0DD705}">
      <dgm:prSet/>
      <dgm:spPr/>
      <dgm:t>
        <a:bodyPr/>
        <a:lstStyle/>
        <a:p>
          <a:r>
            <a:rPr lang="hr-HR" dirty="0" smtClean="0"/>
            <a:t>Osigurana svota – iznos osiguranog potraživanja po pojedinom ino. kupcu, do 50.000 €</a:t>
          </a:r>
          <a:endParaRPr lang="hr-HR" dirty="0"/>
        </a:p>
      </dgm:t>
    </dgm:pt>
    <dgm:pt modelId="{E5E8EC7F-21AE-4ABF-9033-C53783013A97}" type="parTrans" cxnId="{CCF778A9-B006-4D2E-85BE-B026079B1770}">
      <dgm:prSet/>
      <dgm:spPr/>
      <dgm:t>
        <a:bodyPr/>
        <a:lstStyle/>
        <a:p>
          <a:endParaRPr lang="en-US"/>
        </a:p>
      </dgm:t>
    </dgm:pt>
    <dgm:pt modelId="{4F9A1021-33BE-4999-B101-AC8851AC78AE}" type="sibTrans" cxnId="{CCF778A9-B006-4D2E-85BE-B026079B1770}">
      <dgm:prSet/>
      <dgm:spPr/>
      <dgm:t>
        <a:bodyPr/>
        <a:lstStyle/>
        <a:p>
          <a:endParaRPr lang="en-US"/>
        </a:p>
      </dgm:t>
    </dgm:pt>
    <dgm:pt modelId="{F0281FEE-7BF8-4169-A48A-F05509F91D38}" type="pres">
      <dgm:prSet presAssocID="{58ACCAD5-EC79-4097-BE6F-F1A46D4112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ABDD7-140D-44CF-9132-4C28BCA61318}" type="pres">
      <dgm:prSet presAssocID="{565EF848-F567-4B00-A546-A71A499166D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7DD55-B1A9-4735-B446-FE0437C97BC2}" type="pres">
      <dgm:prSet presAssocID="{AB615414-C282-4772-8418-ED0544AC7F0F}" presName="spacer" presStyleCnt="0"/>
      <dgm:spPr/>
    </dgm:pt>
    <dgm:pt modelId="{CF57FCA7-0335-4E9F-84BC-1A473074B7DF}" type="pres">
      <dgm:prSet presAssocID="{7BDFDCC9-8F7B-426B-B199-D336AF0DD70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637B0-9999-48D5-9841-744A5B420357}" type="pres">
      <dgm:prSet presAssocID="{4F9A1021-33BE-4999-B101-AC8851AC78AE}" presName="spacer" presStyleCnt="0"/>
      <dgm:spPr/>
    </dgm:pt>
    <dgm:pt modelId="{F193C043-22A3-4987-AAC4-20E3F848C70B}" type="pres">
      <dgm:prSet presAssocID="{574FE954-4901-4A31-BD5B-7FC324470D9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E7735-7FFB-46B8-80CA-2DD08874D1FA}" type="pres">
      <dgm:prSet presAssocID="{8CC04031-862E-4F07-8C92-AB62CD5B5BCD}" presName="spacer" presStyleCnt="0"/>
      <dgm:spPr/>
    </dgm:pt>
    <dgm:pt modelId="{3BFE3588-5CAF-46FC-88D4-C641F6033F29}" type="pres">
      <dgm:prSet presAssocID="{12A31F29-6B68-432F-BCBF-F1F65FA4289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27F93-434B-4DDA-BF79-2929079E60D6}" type="pres">
      <dgm:prSet presAssocID="{7C9E7C06-4190-4C6F-8708-DD4DD23F1281}" presName="spacer" presStyleCnt="0"/>
      <dgm:spPr/>
    </dgm:pt>
    <dgm:pt modelId="{B76AE72D-C793-4996-8599-511E7691F562}" type="pres">
      <dgm:prSet presAssocID="{E93F22FF-EE17-477C-AF84-6E7F09A6593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BF8AE0-3E77-4D54-B5C7-945542E2EC17}" type="presOf" srcId="{574FE954-4901-4A31-BD5B-7FC324470D92}" destId="{F193C043-22A3-4987-AAC4-20E3F848C70B}" srcOrd="0" destOrd="0" presId="urn:microsoft.com/office/officeart/2005/8/layout/vList2"/>
    <dgm:cxn modelId="{AFCF0C7F-688B-4C30-B60A-9BBDB4253800}" type="presOf" srcId="{58ACCAD5-EC79-4097-BE6F-F1A46D41123F}" destId="{F0281FEE-7BF8-4169-A48A-F05509F91D38}" srcOrd="0" destOrd="0" presId="urn:microsoft.com/office/officeart/2005/8/layout/vList2"/>
    <dgm:cxn modelId="{8D693AE9-86D3-4464-A214-B204F787C579}" srcId="{58ACCAD5-EC79-4097-BE6F-F1A46D41123F}" destId="{565EF848-F567-4B00-A546-A71A499166D2}" srcOrd="0" destOrd="0" parTransId="{6C64A1F5-2530-404D-A569-6945E5C0C66E}" sibTransId="{AB615414-C282-4772-8418-ED0544AC7F0F}"/>
    <dgm:cxn modelId="{AE512957-A3AA-4795-8F17-3663A8C63196}" srcId="{58ACCAD5-EC79-4097-BE6F-F1A46D41123F}" destId="{12A31F29-6B68-432F-BCBF-F1F65FA42895}" srcOrd="3" destOrd="0" parTransId="{243EB90E-AAD8-4967-BBAB-90BF99B6F424}" sibTransId="{7C9E7C06-4190-4C6F-8708-DD4DD23F1281}"/>
    <dgm:cxn modelId="{CCF778A9-B006-4D2E-85BE-B026079B1770}" srcId="{58ACCAD5-EC79-4097-BE6F-F1A46D41123F}" destId="{7BDFDCC9-8F7B-426B-B199-D336AF0DD705}" srcOrd="1" destOrd="0" parTransId="{E5E8EC7F-21AE-4ABF-9033-C53783013A97}" sibTransId="{4F9A1021-33BE-4999-B101-AC8851AC78AE}"/>
    <dgm:cxn modelId="{6B715F60-BB2A-45DB-93EE-1F27B8B833BF}" type="presOf" srcId="{E93F22FF-EE17-477C-AF84-6E7F09A65939}" destId="{B76AE72D-C793-4996-8599-511E7691F562}" srcOrd="0" destOrd="0" presId="urn:microsoft.com/office/officeart/2005/8/layout/vList2"/>
    <dgm:cxn modelId="{1816E89F-CD0C-47D4-8829-C72EEAD0797D}" srcId="{58ACCAD5-EC79-4097-BE6F-F1A46D41123F}" destId="{E93F22FF-EE17-477C-AF84-6E7F09A65939}" srcOrd="4" destOrd="0" parTransId="{E202A883-FDF7-4F5A-ACE9-21A507C1CFDA}" sibTransId="{EA34E843-1155-4569-AA8E-345112DE2862}"/>
    <dgm:cxn modelId="{E65F6865-3FD9-4C76-AC69-66C76A3830FD}" type="presOf" srcId="{12A31F29-6B68-432F-BCBF-F1F65FA42895}" destId="{3BFE3588-5CAF-46FC-88D4-C641F6033F29}" srcOrd="0" destOrd="0" presId="urn:microsoft.com/office/officeart/2005/8/layout/vList2"/>
    <dgm:cxn modelId="{02EDCF99-A703-458E-925D-870CBD1E0746}" type="presOf" srcId="{565EF848-F567-4B00-A546-A71A499166D2}" destId="{754ABDD7-140D-44CF-9132-4C28BCA61318}" srcOrd="0" destOrd="0" presId="urn:microsoft.com/office/officeart/2005/8/layout/vList2"/>
    <dgm:cxn modelId="{ADDD24A9-15D9-4246-B7EE-0D488B7E0588}" srcId="{58ACCAD5-EC79-4097-BE6F-F1A46D41123F}" destId="{574FE954-4901-4A31-BD5B-7FC324470D92}" srcOrd="2" destOrd="0" parTransId="{A99E0396-8C11-4DB6-810F-E473BA547192}" sibTransId="{8CC04031-862E-4F07-8C92-AB62CD5B5BCD}"/>
    <dgm:cxn modelId="{46089F70-0165-4937-8CDB-F57146821C7F}" type="presOf" srcId="{7BDFDCC9-8F7B-426B-B199-D336AF0DD705}" destId="{CF57FCA7-0335-4E9F-84BC-1A473074B7DF}" srcOrd="0" destOrd="0" presId="urn:microsoft.com/office/officeart/2005/8/layout/vList2"/>
    <dgm:cxn modelId="{949712C1-11A3-4DE5-924F-E84A0FC77AC3}" type="presParOf" srcId="{F0281FEE-7BF8-4169-A48A-F05509F91D38}" destId="{754ABDD7-140D-44CF-9132-4C28BCA61318}" srcOrd="0" destOrd="0" presId="urn:microsoft.com/office/officeart/2005/8/layout/vList2"/>
    <dgm:cxn modelId="{6ACE5B3B-9A27-4B48-87CA-04158CE069D8}" type="presParOf" srcId="{F0281FEE-7BF8-4169-A48A-F05509F91D38}" destId="{53D7DD55-B1A9-4735-B446-FE0437C97BC2}" srcOrd="1" destOrd="0" presId="urn:microsoft.com/office/officeart/2005/8/layout/vList2"/>
    <dgm:cxn modelId="{D5A27692-A1D0-4CD5-88DC-134B1B1F5357}" type="presParOf" srcId="{F0281FEE-7BF8-4169-A48A-F05509F91D38}" destId="{CF57FCA7-0335-4E9F-84BC-1A473074B7DF}" srcOrd="2" destOrd="0" presId="urn:microsoft.com/office/officeart/2005/8/layout/vList2"/>
    <dgm:cxn modelId="{F3FBF4BE-3742-45E5-BD96-93D843DABDF7}" type="presParOf" srcId="{F0281FEE-7BF8-4169-A48A-F05509F91D38}" destId="{260637B0-9999-48D5-9841-744A5B420357}" srcOrd="3" destOrd="0" presId="urn:microsoft.com/office/officeart/2005/8/layout/vList2"/>
    <dgm:cxn modelId="{72165193-CAEB-4B96-89BD-18EBFE3F5A14}" type="presParOf" srcId="{F0281FEE-7BF8-4169-A48A-F05509F91D38}" destId="{F193C043-22A3-4987-AAC4-20E3F848C70B}" srcOrd="4" destOrd="0" presId="urn:microsoft.com/office/officeart/2005/8/layout/vList2"/>
    <dgm:cxn modelId="{2A23A8A7-7E5B-4BB1-80B0-86FFBA373770}" type="presParOf" srcId="{F0281FEE-7BF8-4169-A48A-F05509F91D38}" destId="{E7EE7735-7FFB-46B8-80CA-2DD08874D1FA}" srcOrd="5" destOrd="0" presId="urn:microsoft.com/office/officeart/2005/8/layout/vList2"/>
    <dgm:cxn modelId="{62497897-C97C-4CB1-B539-51B3CC960763}" type="presParOf" srcId="{F0281FEE-7BF8-4169-A48A-F05509F91D38}" destId="{3BFE3588-5CAF-46FC-88D4-C641F6033F29}" srcOrd="6" destOrd="0" presId="urn:microsoft.com/office/officeart/2005/8/layout/vList2"/>
    <dgm:cxn modelId="{FB972D21-4B07-4404-97EC-B97D72661E31}" type="presParOf" srcId="{F0281FEE-7BF8-4169-A48A-F05509F91D38}" destId="{AE527F93-434B-4DDA-BF79-2929079E60D6}" srcOrd="7" destOrd="0" presId="urn:microsoft.com/office/officeart/2005/8/layout/vList2"/>
    <dgm:cxn modelId="{8EF0DAC5-64EE-4E89-8E4F-DC69C521FDA0}" type="presParOf" srcId="{F0281FEE-7BF8-4169-A48A-F05509F91D38}" destId="{B76AE72D-C793-4996-8599-511E7691F5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C4E43A-DCF6-4D56-BFAA-BAD2B53ACC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7DC1047-719A-49E7-A2C2-62B13C708872}">
      <dgm:prSet phldrT="[Text]" custT="1"/>
      <dgm:spPr/>
      <dgm:t>
        <a:bodyPr/>
        <a:lstStyle/>
        <a:p>
          <a:r>
            <a:rPr lang="hr-HR" sz="1600" b="1" dirty="0"/>
            <a:t>Osigurana svota</a:t>
          </a:r>
        </a:p>
      </dgm:t>
    </dgm:pt>
    <dgm:pt modelId="{58F72CD7-A24C-4EFB-B34A-1EB37CE6C828}" type="parTrans" cxnId="{D4F65316-8F94-4BC8-ACB8-B0E7BF3EEA9F}">
      <dgm:prSet/>
      <dgm:spPr/>
      <dgm:t>
        <a:bodyPr/>
        <a:lstStyle/>
        <a:p>
          <a:endParaRPr lang="hr-HR"/>
        </a:p>
      </dgm:t>
    </dgm:pt>
    <dgm:pt modelId="{5FEBB0F2-4B3E-41DA-805A-A09DA3099876}" type="sibTrans" cxnId="{D4F65316-8F94-4BC8-ACB8-B0E7BF3EEA9F}">
      <dgm:prSet/>
      <dgm:spPr/>
      <dgm:t>
        <a:bodyPr/>
        <a:lstStyle/>
        <a:p>
          <a:endParaRPr lang="hr-HR"/>
        </a:p>
      </dgm:t>
    </dgm:pt>
    <dgm:pt modelId="{8BBADEFA-C57C-4003-9D45-5CA7187A7598}">
      <dgm:prSet phldrT="[Text]" custT="1"/>
      <dgm:spPr/>
      <dgm:t>
        <a:bodyPr/>
        <a:lstStyle/>
        <a:p>
          <a:r>
            <a:rPr lang="hr-HR" sz="1600" b="1" dirty="0"/>
            <a:t>Razina pokrića</a:t>
          </a:r>
        </a:p>
      </dgm:t>
    </dgm:pt>
    <dgm:pt modelId="{78EBC0BB-6FB7-42A6-9A64-E9CC20A01094}" type="parTrans" cxnId="{520C71A0-FCFE-4DA3-8790-ADBDB8AC082C}">
      <dgm:prSet/>
      <dgm:spPr/>
      <dgm:t>
        <a:bodyPr/>
        <a:lstStyle/>
        <a:p>
          <a:endParaRPr lang="hr-HR"/>
        </a:p>
      </dgm:t>
    </dgm:pt>
    <dgm:pt modelId="{C0C55E95-EE7F-496E-A255-7D8BFEF3E81F}" type="sibTrans" cxnId="{520C71A0-FCFE-4DA3-8790-ADBDB8AC082C}">
      <dgm:prSet/>
      <dgm:spPr/>
      <dgm:t>
        <a:bodyPr/>
        <a:lstStyle/>
        <a:p>
          <a:endParaRPr lang="hr-HR"/>
        </a:p>
      </dgm:t>
    </dgm:pt>
    <dgm:pt modelId="{C9F7446C-6210-446B-B5C7-275157B2A053}">
      <dgm:prSet phldrT="[Text]" custT="1"/>
      <dgm:spPr/>
      <dgm:t>
        <a:bodyPr/>
        <a:lstStyle/>
        <a:p>
          <a:r>
            <a:rPr lang="hr-HR" sz="1600" b="1" dirty="0"/>
            <a:t>Predmet osiguranja</a:t>
          </a:r>
        </a:p>
      </dgm:t>
    </dgm:pt>
    <dgm:pt modelId="{A493A05E-BF29-4D6A-96AC-35EFDE677265}" type="parTrans" cxnId="{10FC1F06-5F3E-46FF-878A-EFE2AE0A20B2}">
      <dgm:prSet/>
      <dgm:spPr/>
      <dgm:t>
        <a:bodyPr/>
        <a:lstStyle/>
        <a:p>
          <a:endParaRPr lang="hr-HR"/>
        </a:p>
      </dgm:t>
    </dgm:pt>
    <dgm:pt modelId="{75BD53E3-9050-44C6-9FC5-91ED69A82039}" type="sibTrans" cxnId="{10FC1F06-5F3E-46FF-878A-EFE2AE0A20B2}">
      <dgm:prSet/>
      <dgm:spPr/>
      <dgm:t>
        <a:bodyPr/>
        <a:lstStyle/>
        <a:p>
          <a:endParaRPr lang="hr-HR"/>
        </a:p>
      </dgm:t>
    </dgm:pt>
    <dgm:pt modelId="{61BB32DF-B909-4B28-9069-4B1735DCA3A9}">
      <dgm:prSet custT="1"/>
      <dgm:spPr/>
      <dgm:t>
        <a:bodyPr/>
        <a:lstStyle/>
        <a:p>
          <a:pPr algn="just"/>
          <a:r>
            <a:rPr lang="hr-HR" sz="1300" dirty="0">
              <a:solidFill>
                <a:schemeClr val="tx2"/>
              </a:solidFill>
              <a:latin typeface="Calibri Light" panose="020F0302020204030204" pitchFamily="34" charset="0"/>
              <a:cs typeface="Times New Roman" pitchFamily="18" charset="0"/>
            </a:rPr>
            <a:t>Iznos osiguranog potraživanja prema ino. kupcu (maksimalna izloženost prema ino. kupcu unutar roka plaćanja)</a:t>
          </a:r>
          <a:endParaRPr lang="hr-HR" sz="1300" dirty="0">
            <a:solidFill>
              <a:schemeClr val="tx2"/>
            </a:solidFill>
            <a:latin typeface="Calibri Light" panose="020F0302020204030204" pitchFamily="34" charset="0"/>
          </a:endParaRPr>
        </a:p>
      </dgm:t>
    </dgm:pt>
    <dgm:pt modelId="{D1986882-36B6-41E4-AE0E-425D3DE2D613}" type="parTrans" cxnId="{CB10BBCA-EBDC-4E16-9D60-7F1E47AA9227}">
      <dgm:prSet/>
      <dgm:spPr/>
      <dgm:t>
        <a:bodyPr/>
        <a:lstStyle/>
        <a:p>
          <a:endParaRPr lang="hr-HR"/>
        </a:p>
      </dgm:t>
    </dgm:pt>
    <dgm:pt modelId="{454B28B9-B703-41B0-B795-35F960410AA1}" type="sibTrans" cxnId="{CB10BBCA-EBDC-4E16-9D60-7F1E47AA9227}">
      <dgm:prSet/>
      <dgm:spPr/>
      <dgm:t>
        <a:bodyPr/>
        <a:lstStyle/>
        <a:p>
          <a:endParaRPr lang="hr-HR"/>
        </a:p>
      </dgm:t>
    </dgm:pt>
    <dgm:pt modelId="{42B7DD87-A28B-499D-AB47-2C3447C9B04E}">
      <dgm:prSet custT="1"/>
      <dgm:spPr/>
      <dgm:t>
        <a:bodyPr/>
        <a:lstStyle/>
        <a:p>
          <a:r>
            <a:rPr lang="hr-HR" sz="1300" dirty="0">
              <a:solidFill>
                <a:schemeClr val="tx2"/>
              </a:solidFill>
              <a:latin typeface="Calibri Light" panose="020F0302020204030204" pitchFamily="34" charset="0"/>
              <a:cs typeface="Times New Roman" pitchFamily="18" charset="0"/>
            </a:rPr>
            <a:t>Do 90% rizika</a:t>
          </a:r>
          <a:endParaRPr lang="hr-HR" sz="1300" dirty="0">
            <a:solidFill>
              <a:schemeClr val="tx2"/>
            </a:solidFill>
            <a:latin typeface="Calibri Light" panose="020F0302020204030204" pitchFamily="34" charset="0"/>
          </a:endParaRPr>
        </a:p>
      </dgm:t>
    </dgm:pt>
    <dgm:pt modelId="{3614AA2D-19AE-4CD5-A21E-E3AFC532DBB8}" type="parTrans" cxnId="{B479C6AF-3E8A-4B6A-A62E-C76FACD2B618}">
      <dgm:prSet/>
      <dgm:spPr/>
      <dgm:t>
        <a:bodyPr/>
        <a:lstStyle/>
        <a:p>
          <a:endParaRPr lang="hr-HR"/>
        </a:p>
      </dgm:t>
    </dgm:pt>
    <dgm:pt modelId="{217A5167-F099-4154-B321-54B6DE2DD4B3}" type="sibTrans" cxnId="{B479C6AF-3E8A-4B6A-A62E-C76FACD2B618}">
      <dgm:prSet/>
      <dgm:spPr/>
      <dgm:t>
        <a:bodyPr/>
        <a:lstStyle/>
        <a:p>
          <a:endParaRPr lang="hr-HR"/>
        </a:p>
      </dgm:t>
    </dgm:pt>
    <dgm:pt modelId="{93821482-1966-4555-B477-6E8E5F47C138}">
      <dgm:prSet custT="1"/>
      <dgm:spPr/>
      <dgm:t>
        <a:bodyPr/>
        <a:lstStyle/>
        <a:p>
          <a:pPr algn="just"/>
          <a:r>
            <a:rPr lang="hr-HR" sz="1300" dirty="0">
              <a:solidFill>
                <a:schemeClr val="tx2"/>
              </a:solidFill>
              <a:latin typeface="Calibri Light" panose="020F0302020204030204" pitchFamily="34" charset="0"/>
            </a:rPr>
            <a:t>Novčana potraživanja nastala temeljem izvršenih i fakturiranih isporuka roba i usluga prema ino. kupcu</a:t>
          </a:r>
        </a:p>
      </dgm:t>
    </dgm:pt>
    <dgm:pt modelId="{A66F893D-79D9-4D14-875F-47C8C40DBE02}" type="parTrans" cxnId="{2BA1A7E6-F27C-41BA-95DB-68FFEAEA7E3C}">
      <dgm:prSet/>
      <dgm:spPr/>
      <dgm:t>
        <a:bodyPr/>
        <a:lstStyle/>
        <a:p>
          <a:endParaRPr lang="hr-HR"/>
        </a:p>
      </dgm:t>
    </dgm:pt>
    <dgm:pt modelId="{C5DF52E2-7117-412B-8900-076129DBB4DC}" type="sibTrans" cxnId="{2BA1A7E6-F27C-41BA-95DB-68FFEAEA7E3C}">
      <dgm:prSet/>
      <dgm:spPr/>
      <dgm:t>
        <a:bodyPr/>
        <a:lstStyle/>
        <a:p>
          <a:endParaRPr lang="hr-HR"/>
        </a:p>
      </dgm:t>
    </dgm:pt>
    <dgm:pt modelId="{7A9B0B23-3A3C-4AC3-B338-14B23F2D1E85}">
      <dgm:prSet custT="1"/>
      <dgm:spPr/>
      <dgm:t>
        <a:bodyPr/>
        <a:lstStyle/>
        <a:p>
          <a:r>
            <a:rPr lang="hr-HR" sz="1600" b="1" dirty="0"/>
            <a:t>Premija osiguranja</a:t>
          </a:r>
        </a:p>
      </dgm:t>
    </dgm:pt>
    <dgm:pt modelId="{FCB55AB5-E0B5-44A8-8C59-F705117C3A22}" type="parTrans" cxnId="{93177784-8FBA-4F37-9658-D893BAAAA964}">
      <dgm:prSet/>
      <dgm:spPr/>
      <dgm:t>
        <a:bodyPr/>
        <a:lstStyle/>
        <a:p>
          <a:endParaRPr lang="hr-HR"/>
        </a:p>
      </dgm:t>
    </dgm:pt>
    <dgm:pt modelId="{0C6FB314-4617-421B-AE5B-63040A16F528}" type="sibTrans" cxnId="{93177784-8FBA-4F37-9658-D893BAAAA964}">
      <dgm:prSet/>
      <dgm:spPr/>
      <dgm:t>
        <a:bodyPr/>
        <a:lstStyle/>
        <a:p>
          <a:endParaRPr lang="hr-HR"/>
        </a:p>
      </dgm:t>
    </dgm:pt>
    <dgm:pt modelId="{018F04D7-56B6-47B7-A139-87064DA9964A}">
      <dgm:prSet custT="1"/>
      <dgm:spPr/>
      <dgm:t>
        <a:bodyPr/>
        <a:lstStyle/>
        <a:p>
          <a:pPr algn="just"/>
          <a:r>
            <a:rPr lang="hr-HR" sz="1300" dirty="0">
              <a:solidFill>
                <a:schemeClr val="tx2"/>
              </a:solidFill>
              <a:latin typeface="Calibri Light" panose="020F0302020204030204" pitchFamily="34" charset="0"/>
              <a:cs typeface="Times New Roman" pitchFamily="18" charset="0"/>
            </a:rPr>
            <a:t>Obračunava se i naplaćuje mjesečno na iznos prijavljene izvezene i fakturirane vrijednosti roba i usluga; plaća se u roku od 8 dana</a:t>
          </a:r>
          <a:endParaRPr lang="hr-HR" sz="1300" dirty="0">
            <a:solidFill>
              <a:schemeClr val="tx2"/>
            </a:solidFill>
            <a:latin typeface="Calibri Light" panose="020F0302020204030204" pitchFamily="34" charset="0"/>
          </a:endParaRPr>
        </a:p>
      </dgm:t>
    </dgm:pt>
    <dgm:pt modelId="{07F195E9-A94C-4914-A9B7-1F9D65231399}" type="parTrans" cxnId="{5586A8FD-8724-43AC-954A-3CCFE475B626}">
      <dgm:prSet/>
      <dgm:spPr/>
      <dgm:t>
        <a:bodyPr/>
        <a:lstStyle/>
        <a:p>
          <a:endParaRPr lang="hr-HR"/>
        </a:p>
      </dgm:t>
    </dgm:pt>
    <dgm:pt modelId="{73E0C584-6CD8-4087-B8D2-BA4ECB7096F2}" type="sibTrans" cxnId="{5586A8FD-8724-43AC-954A-3CCFE475B626}">
      <dgm:prSet/>
      <dgm:spPr/>
      <dgm:t>
        <a:bodyPr/>
        <a:lstStyle/>
        <a:p>
          <a:endParaRPr lang="hr-HR"/>
        </a:p>
      </dgm:t>
    </dgm:pt>
    <dgm:pt modelId="{1BC00796-6DEC-45E8-A3C7-6F5BB881DF7C}">
      <dgm:prSet phldrT="[Text]" custT="1"/>
      <dgm:spPr/>
      <dgm:t>
        <a:bodyPr/>
        <a:lstStyle/>
        <a:p>
          <a:r>
            <a:rPr lang="hr-HR" sz="1600" b="1" dirty="0"/>
            <a:t>Korisnici osiguranja</a:t>
          </a:r>
        </a:p>
      </dgm:t>
    </dgm:pt>
    <dgm:pt modelId="{98431D0A-47E5-4BAF-ADA8-6798B0754520}" type="parTrans" cxnId="{812939E6-6C73-4AE4-85F9-A8F80BC4C42B}">
      <dgm:prSet/>
      <dgm:spPr/>
      <dgm:t>
        <a:bodyPr/>
        <a:lstStyle/>
        <a:p>
          <a:endParaRPr lang="en-US"/>
        </a:p>
      </dgm:t>
    </dgm:pt>
    <dgm:pt modelId="{21C4DD46-9DEE-4680-8C22-B0218C638CD2}" type="sibTrans" cxnId="{812939E6-6C73-4AE4-85F9-A8F80BC4C42B}">
      <dgm:prSet/>
      <dgm:spPr/>
      <dgm:t>
        <a:bodyPr/>
        <a:lstStyle/>
        <a:p>
          <a:endParaRPr lang="en-US"/>
        </a:p>
      </dgm:t>
    </dgm:pt>
    <dgm:pt modelId="{1C440435-D846-4496-A3CF-C088DB926CD1}">
      <dgm:prSet phldrT="[Text]" custT="1"/>
      <dgm:spPr/>
      <dgm:t>
        <a:bodyPr/>
        <a:lstStyle/>
        <a:p>
          <a:pPr algn="just"/>
          <a:r>
            <a:rPr lang="hr-HR" sz="1300" b="0" dirty="0">
              <a:solidFill>
                <a:schemeClr val="tx2"/>
              </a:solidFill>
              <a:latin typeface="Calibri Light" panose="020F0302020204030204" pitchFamily="34" charset="0"/>
            </a:rPr>
            <a:t>Izvoznici robe široke potrošnje koji s ino. kupcima ugovaraju odgodu plaćanja do 12 mjeseci</a:t>
          </a:r>
        </a:p>
      </dgm:t>
    </dgm:pt>
    <dgm:pt modelId="{E373477C-803C-4766-9B20-43B2AADDC966}" type="parTrans" cxnId="{92434FF8-A6F3-426E-82A3-75EB621830A5}">
      <dgm:prSet/>
      <dgm:spPr/>
      <dgm:t>
        <a:bodyPr/>
        <a:lstStyle/>
        <a:p>
          <a:endParaRPr lang="en-US"/>
        </a:p>
      </dgm:t>
    </dgm:pt>
    <dgm:pt modelId="{B658900A-787F-4D51-92F0-5452CC1185FF}" type="sibTrans" cxnId="{92434FF8-A6F3-426E-82A3-75EB621830A5}">
      <dgm:prSet/>
      <dgm:spPr/>
      <dgm:t>
        <a:bodyPr/>
        <a:lstStyle/>
        <a:p>
          <a:endParaRPr lang="en-US"/>
        </a:p>
      </dgm:t>
    </dgm:pt>
    <dgm:pt modelId="{46651EFE-9335-40BE-972F-4F1C895874DC}" type="pres">
      <dgm:prSet presAssocID="{80C4E43A-DCF6-4D56-BFAA-BAD2B53ACC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9DEACA-720C-4AAC-B1E5-47E1CF91F63D}" type="pres">
      <dgm:prSet presAssocID="{1BC00796-6DEC-45E8-A3C7-6F5BB881DF7C}" presName="parentLin" presStyleCnt="0"/>
      <dgm:spPr/>
    </dgm:pt>
    <dgm:pt modelId="{C27CE25D-B2EF-4D54-9A09-96C0ABE5CA1E}" type="pres">
      <dgm:prSet presAssocID="{1BC00796-6DEC-45E8-A3C7-6F5BB881DF7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C6DE2A9-14DD-4543-93CC-1E1901344D98}" type="pres">
      <dgm:prSet presAssocID="{1BC00796-6DEC-45E8-A3C7-6F5BB881DF7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26149-1F07-4A47-85B1-81CBB1AC7B7A}" type="pres">
      <dgm:prSet presAssocID="{1BC00796-6DEC-45E8-A3C7-6F5BB881DF7C}" presName="negativeSpace" presStyleCnt="0"/>
      <dgm:spPr/>
    </dgm:pt>
    <dgm:pt modelId="{781388DC-7522-4CF5-B642-B82B576BC831}" type="pres">
      <dgm:prSet presAssocID="{1BC00796-6DEC-45E8-A3C7-6F5BB881DF7C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BFBD3-FFAD-4459-AC83-00CA7B0D158B}" type="pres">
      <dgm:prSet presAssocID="{21C4DD46-9DEE-4680-8C22-B0218C638CD2}" presName="spaceBetweenRectangles" presStyleCnt="0"/>
      <dgm:spPr/>
    </dgm:pt>
    <dgm:pt modelId="{0DF278E7-4DE4-4E8E-9847-6F15FC84DA03}" type="pres">
      <dgm:prSet presAssocID="{77DC1047-719A-49E7-A2C2-62B13C708872}" presName="parentLin" presStyleCnt="0"/>
      <dgm:spPr/>
    </dgm:pt>
    <dgm:pt modelId="{7D4AB54A-BFA4-444F-840E-4E0430EB3804}" type="pres">
      <dgm:prSet presAssocID="{77DC1047-719A-49E7-A2C2-62B13C70887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3CB05CD1-031B-414F-A53C-0CAB06DCAB2B}" type="pres">
      <dgm:prSet presAssocID="{77DC1047-719A-49E7-A2C2-62B13C70887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C0EBD-A121-4289-9F6B-530CB0B30EAD}" type="pres">
      <dgm:prSet presAssocID="{77DC1047-719A-49E7-A2C2-62B13C708872}" presName="negativeSpace" presStyleCnt="0"/>
      <dgm:spPr/>
    </dgm:pt>
    <dgm:pt modelId="{FF477AF0-8519-4DF4-A1F2-8E39A71BA8FA}" type="pres">
      <dgm:prSet presAssocID="{77DC1047-719A-49E7-A2C2-62B13C70887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84B4A-A207-4A35-B888-52FABF085F6A}" type="pres">
      <dgm:prSet presAssocID="{5FEBB0F2-4B3E-41DA-805A-A09DA3099876}" presName="spaceBetweenRectangles" presStyleCnt="0"/>
      <dgm:spPr/>
    </dgm:pt>
    <dgm:pt modelId="{C60B5FC0-4DD8-4BDB-A96C-1BCDB3E051FF}" type="pres">
      <dgm:prSet presAssocID="{8BBADEFA-C57C-4003-9D45-5CA7187A7598}" presName="parentLin" presStyleCnt="0"/>
      <dgm:spPr/>
    </dgm:pt>
    <dgm:pt modelId="{8319C38C-3056-4D2A-9F37-938A78D40BE1}" type="pres">
      <dgm:prSet presAssocID="{8BBADEFA-C57C-4003-9D45-5CA7187A7598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0FAC1A20-D34A-4E9C-9581-53D3D5817EC1}" type="pres">
      <dgm:prSet presAssocID="{8BBADEFA-C57C-4003-9D45-5CA7187A759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125EA-C664-46DC-BF24-89E77A1425D2}" type="pres">
      <dgm:prSet presAssocID="{8BBADEFA-C57C-4003-9D45-5CA7187A7598}" presName="negativeSpace" presStyleCnt="0"/>
      <dgm:spPr/>
    </dgm:pt>
    <dgm:pt modelId="{9B64B400-1AF1-4944-BD48-54073652B081}" type="pres">
      <dgm:prSet presAssocID="{8BBADEFA-C57C-4003-9D45-5CA7187A7598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51A24-4D7A-425C-AB15-894B7F9E1C03}" type="pres">
      <dgm:prSet presAssocID="{C0C55E95-EE7F-496E-A255-7D8BFEF3E81F}" presName="spaceBetweenRectangles" presStyleCnt="0"/>
      <dgm:spPr/>
    </dgm:pt>
    <dgm:pt modelId="{88CD9E5F-68D1-4682-A673-7DF7D9803DCF}" type="pres">
      <dgm:prSet presAssocID="{C9F7446C-6210-446B-B5C7-275157B2A053}" presName="parentLin" presStyleCnt="0"/>
      <dgm:spPr/>
    </dgm:pt>
    <dgm:pt modelId="{2604A1EC-EA2B-405B-AF5D-1EA65F3CA60C}" type="pres">
      <dgm:prSet presAssocID="{C9F7446C-6210-446B-B5C7-275157B2A053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68D310FE-490F-43C4-8BDD-4EDCEFF9F628}" type="pres">
      <dgm:prSet presAssocID="{C9F7446C-6210-446B-B5C7-275157B2A05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31ADE-9BF9-47C9-B824-424FE3431FC2}" type="pres">
      <dgm:prSet presAssocID="{C9F7446C-6210-446B-B5C7-275157B2A053}" presName="negativeSpace" presStyleCnt="0"/>
      <dgm:spPr/>
    </dgm:pt>
    <dgm:pt modelId="{7A9660D1-EE08-4734-A6FF-18C6F273D5BF}" type="pres">
      <dgm:prSet presAssocID="{C9F7446C-6210-446B-B5C7-275157B2A05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650C6-7740-4A6D-B5EC-F0E37B6D6196}" type="pres">
      <dgm:prSet presAssocID="{75BD53E3-9050-44C6-9FC5-91ED69A82039}" presName="spaceBetweenRectangles" presStyleCnt="0"/>
      <dgm:spPr/>
    </dgm:pt>
    <dgm:pt modelId="{54BF2E3C-2B6C-4C26-9CE3-33D0470857B3}" type="pres">
      <dgm:prSet presAssocID="{7A9B0B23-3A3C-4AC3-B338-14B23F2D1E85}" presName="parentLin" presStyleCnt="0"/>
      <dgm:spPr/>
    </dgm:pt>
    <dgm:pt modelId="{EAB58AB2-51E6-4820-8DF1-4F8C568B844A}" type="pres">
      <dgm:prSet presAssocID="{7A9B0B23-3A3C-4AC3-B338-14B23F2D1E85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FC17EF3E-A296-499D-8E66-F51BD4777454}" type="pres">
      <dgm:prSet presAssocID="{7A9B0B23-3A3C-4AC3-B338-14B23F2D1E8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4B336-0739-42DB-9148-5F9BCD6E07C5}" type="pres">
      <dgm:prSet presAssocID="{7A9B0B23-3A3C-4AC3-B338-14B23F2D1E85}" presName="negativeSpace" presStyleCnt="0"/>
      <dgm:spPr/>
    </dgm:pt>
    <dgm:pt modelId="{86C0E785-A02C-4D71-86A9-C660C79E0337}" type="pres">
      <dgm:prSet presAssocID="{7A9B0B23-3A3C-4AC3-B338-14B23F2D1E8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DF2FCF-6DE2-4318-81E8-F37B0EF5B2EE}" type="presOf" srcId="{1BC00796-6DEC-45E8-A3C7-6F5BB881DF7C}" destId="{1C6DE2A9-14DD-4543-93CC-1E1901344D98}" srcOrd="1" destOrd="0" presId="urn:microsoft.com/office/officeart/2005/8/layout/list1"/>
    <dgm:cxn modelId="{7DF83ED0-4312-4D2B-BD38-4C50045C37AC}" type="presOf" srcId="{C9F7446C-6210-446B-B5C7-275157B2A053}" destId="{2604A1EC-EA2B-405B-AF5D-1EA65F3CA60C}" srcOrd="0" destOrd="0" presId="urn:microsoft.com/office/officeart/2005/8/layout/list1"/>
    <dgm:cxn modelId="{7AF23BF7-14E7-42CE-9A76-38D6D9D81D60}" type="presOf" srcId="{7A9B0B23-3A3C-4AC3-B338-14B23F2D1E85}" destId="{EAB58AB2-51E6-4820-8DF1-4F8C568B844A}" srcOrd="0" destOrd="0" presId="urn:microsoft.com/office/officeart/2005/8/layout/list1"/>
    <dgm:cxn modelId="{D4F65316-8F94-4BC8-ACB8-B0E7BF3EEA9F}" srcId="{80C4E43A-DCF6-4D56-BFAA-BAD2B53ACC3D}" destId="{77DC1047-719A-49E7-A2C2-62B13C708872}" srcOrd="1" destOrd="0" parTransId="{58F72CD7-A24C-4EFB-B34A-1EB37CE6C828}" sibTransId="{5FEBB0F2-4B3E-41DA-805A-A09DA3099876}"/>
    <dgm:cxn modelId="{520C71A0-FCFE-4DA3-8790-ADBDB8AC082C}" srcId="{80C4E43A-DCF6-4D56-BFAA-BAD2B53ACC3D}" destId="{8BBADEFA-C57C-4003-9D45-5CA7187A7598}" srcOrd="2" destOrd="0" parTransId="{78EBC0BB-6FB7-42A6-9A64-E9CC20A01094}" sibTransId="{C0C55E95-EE7F-496E-A255-7D8BFEF3E81F}"/>
    <dgm:cxn modelId="{44AD4761-C92D-4635-B0B8-4DB6F6A6B1EC}" type="presOf" srcId="{77DC1047-719A-49E7-A2C2-62B13C708872}" destId="{7D4AB54A-BFA4-444F-840E-4E0430EB3804}" srcOrd="0" destOrd="0" presId="urn:microsoft.com/office/officeart/2005/8/layout/list1"/>
    <dgm:cxn modelId="{95994F0F-849A-4D91-8616-A585DBDBA295}" type="presOf" srcId="{C9F7446C-6210-446B-B5C7-275157B2A053}" destId="{68D310FE-490F-43C4-8BDD-4EDCEFF9F628}" srcOrd="1" destOrd="0" presId="urn:microsoft.com/office/officeart/2005/8/layout/list1"/>
    <dgm:cxn modelId="{2BA1A7E6-F27C-41BA-95DB-68FFEAEA7E3C}" srcId="{C9F7446C-6210-446B-B5C7-275157B2A053}" destId="{93821482-1966-4555-B477-6E8E5F47C138}" srcOrd="0" destOrd="0" parTransId="{A66F893D-79D9-4D14-875F-47C8C40DBE02}" sibTransId="{C5DF52E2-7117-412B-8900-076129DBB4DC}"/>
    <dgm:cxn modelId="{9B7F70FB-0B20-4481-B249-A3852AF648E1}" type="presOf" srcId="{7A9B0B23-3A3C-4AC3-B338-14B23F2D1E85}" destId="{FC17EF3E-A296-499D-8E66-F51BD4777454}" srcOrd="1" destOrd="0" presId="urn:microsoft.com/office/officeart/2005/8/layout/list1"/>
    <dgm:cxn modelId="{A7295FBF-E333-44FE-A2A2-BD5280ECDB3B}" type="presOf" srcId="{77DC1047-719A-49E7-A2C2-62B13C708872}" destId="{3CB05CD1-031B-414F-A53C-0CAB06DCAB2B}" srcOrd="1" destOrd="0" presId="urn:microsoft.com/office/officeart/2005/8/layout/list1"/>
    <dgm:cxn modelId="{5586A8FD-8724-43AC-954A-3CCFE475B626}" srcId="{7A9B0B23-3A3C-4AC3-B338-14B23F2D1E85}" destId="{018F04D7-56B6-47B7-A139-87064DA9964A}" srcOrd="0" destOrd="0" parTransId="{07F195E9-A94C-4914-A9B7-1F9D65231399}" sibTransId="{73E0C584-6CD8-4087-B8D2-BA4ECB7096F2}"/>
    <dgm:cxn modelId="{92434FF8-A6F3-426E-82A3-75EB621830A5}" srcId="{1BC00796-6DEC-45E8-A3C7-6F5BB881DF7C}" destId="{1C440435-D846-4496-A3CF-C088DB926CD1}" srcOrd="0" destOrd="0" parTransId="{E373477C-803C-4766-9B20-43B2AADDC966}" sibTransId="{B658900A-787F-4D51-92F0-5452CC1185FF}"/>
    <dgm:cxn modelId="{0F00BEDE-3ED7-4A9E-A2D7-AF08C11261E2}" type="presOf" srcId="{8BBADEFA-C57C-4003-9D45-5CA7187A7598}" destId="{8319C38C-3056-4D2A-9F37-938A78D40BE1}" srcOrd="0" destOrd="0" presId="urn:microsoft.com/office/officeart/2005/8/layout/list1"/>
    <dgm:cxn modelId="{2AA7B2A6-6B0B-4806-B3C8-5DBC7723269E}" type="presOf" srcId="{61BB32DF-B909-4B28-9069-4B1735DCA3A9}" destId="{FF477AF0-8519-4DF4-A1F2-8E39A71BA8FA}" srcOrd="0" destOrd="0" presId="urn:microsoft.com/office/officeart/2005/8/layout/list1"/>
    <dgm:cxn modelId="{B479C6AF-3E8A-4B6A-A62E-C76FACD2B618}" srcId="{8BBADEFA-C57C-4003-9D45-5CA7187A7598}" destId="{42B7DD87-A28B-499D-AB47-2C3447C9B04E}" srcOrd="0" destOrd="0" parTransId="{3614AA2D-19AE-4CD5-A21E-E3AFC532DBB8}" sibTransId="{217A5167-F099-4154-B321-54B6DE2DD4B3}"/>
    <dgm:cxn modelId="{10FC1F06-5F3E-46FF-878A-EFE2AE0A20B2}" srcId="{80C4E43A-DCF6-4D56-BFAA-BAD2B53ACC3D}" destId="{C9F7446C-6210-446B-B5C7-275157B2A053}" srcOrd="3" destOrd="0" parTransId="{A493A05E-BF29-4D6A-96AC-35EFDE677265}" sibTransId="{75BD53E3-9050-44C6-9FC5-91ED69A82039}"/>
    <dgm:cxn modelId="{33A46EA9-DC8A-4A8E-881F-96D708CC9C3E}" type="presOf" srcId="{1C440435-D846-4496-A3CF-C088DB926CD1}" destId="{781388DC-7522-4CF5-B642-B82B576BC831}" srcOrd="0" destOrd="0" presId="urn:microsoft.com/office/officeart/2005/8/layout/list1"/>
    <dgm:cxn modelId="{CB10BBCA-EBDC-4E16-9D60-7F1E47AA9227}" srcId="{77DC1047-719A-49E7-A2C2-62B13C708872}" destId="{61BB32DF-B909-4B28-9069-4B1735DCA3A9}" srcOrd="0" destOrd="0" parTransId="{D1986882-36B6-41E4-AE0E-425D3DE2D613}" sibTransId="{454B28B9-B703-41B0-B795-35F960410AA1}"/>
    <dgm:cxn modelId="{36106728-FF42-4316-BCA0-0312786755D0}" type="presOf" srcId="{1BC00796-6DEC-45E8-A3C7-6F5BB881DF7C}" destId="{C27CE25D-B2EF-4D54-9A09-96C0ABE5CA1E}" srcOrd="0" destOrd="0" presId="urn:microsoft.com/office/officeart/2005/8/layout/list1"/>
    <dgm:cxn modelId="{6B226CF9-3C65-48D1-8B4A-B906C43E5C99}" type="presOf" srcId="{93821482-1966-4555-B477-6E8E5F47C138}" destId="{7A9660D1-EE08-4734-A6FF-18C6F273D5BF}" srcOrd="0" destOrd="0" presId="urn:microsoft.com/office/officeart/2005/8/layout/list1"/>
    <dgm:cxn modelId="{28711647-C976-463E-9EFC-76E5677A0CF7}" type="presOf" srcId="{80C4E43A-DCF6-4D56-BFAA-BAD2B53ACC3D}" destId="{46651EFE-9335-40BE-972F-4F1C895874DC}" srcOrd="0" destOrd="0" presId="urn:microsoft.com/office/officeart/2005/8/layout/list1"/>
    <dgm:cxn modelId="{698991F3-C74B-476F-923A-7C28B4B4E8F6}" type="presOf" srcId="{018F04D7-56B6-47B7-A139-87064DA9964A}" destId="{86C0E785-A02C-4D71-86A9-C660C79E0337}" srcOrd="0" destOrd="0" presId="urn:microsoft.com/office/officeart/2005/8/layout/list1"/>
    <dgm:cxn modelId="{812939E6-6C73-4AE4-85F9-A8F80BC4C42B}" srcId="{80C4E43A-DCF6-4D56-BFAA-BAD2B53ACC3D}" destId="{1BC00796-6DEC-45E8-A3C7-6F5BB881DF7C}" srcOrd="0" destOrd="0" parTransId="{98431D0A-47E5-4BAF-ADA8-6798B0754520}" sibTransId="{21C4DD46-9DEE-4680-8C22-B0218C638CD2}"/>
    <dgm:cxn modelId="{93177784-8FBA-4F37-9658-D893BAAAA964}" srcId="{80C4E43A-DCF6-4D56-BFAA-BAD2B53ACC3D}" destId="{7A9B0B23-3A3C-4AC3-B338-14B23F2D1E85}" srcOrd="4" destOrd="0" parTransId="{FCB55AB5-E0B5-44A8-8C59-F705117C3A22}" sibTransId="{0C6FB314-4617-421B-AE5B-63040A16F528}"/>
    <dgm:cxn modelId="{4270CD0D-0A09-4BA3-9DB8-29951EA673C9}" type="presOf" srcId="{42B7DD87-A28B-499D-AB47-2C3447C9B04E}" destId="{9B64B400-1AF1-4944-BD48-54073652B081}" srcOrd="0" destOrd="0" presId="urn:microsoft.com/office/officeart/2005/8/layout/list1"/>
    <dgm:cxn modelId="{5DE87C08-CD23-4A69-B46A-5757DAE369F2}" type="presOf" srcId="{8BBADEFA-C57C-4003-9D45-5CA7187A7598}" destId="{0FAC1A20-D34A-4E9C-9581-53D3D5817EC1}" srcOrd="1" destOrd="0" presId="urn:microsoft.com/office/officeart/2005/8/layout/list1"/>
    <dgm:cxn modelId="{3C000554-6EB7-4251-B8A6-7091DAA9FC00}" type="presParOf" srcId="{46651EFE-9335-40BE-972F-4F1C895874DC}" destId="{279DEACA-720C-4AAC-B1E5-47E1CF91F63D}" srcOrd="0" destOrd="0" presId="urn:microsoft.com/office/officeart/2005/8/layout/list1"/>
    <dgm:cxn modelId="{1B4FF16D-C5F3-4B3B-AE14-147F3746E4E0}" type="presParOf" srcId="{279DEACA-720C-4AAC-B1E5-47E1CF91F63D}" destId="{C27CE25D-B2EF-4D54-9A09-96C0ABE5CA1E}" srcOrd="0" destOrd="0" presId="urn:microsoft.com/office/officeart/2005/8/layout/list1"/>
    <dgm:cxn modelId="{ED90E3FC-5FF5-4419-AE2E-E26BEE3CF1BD}" type="presParOf" srcId="{279DEACA-720C-4AAC-B1E5-47E1CF91F63D}" destId="{1C6DE2A9-14DD-4543-93CC-1E1901344D98}" srcOrd="1" destOrd="0" presId="urn:microsoft.com/office/officeart/2005/8/layout/list1"/>
    <dgm:cxn modelId="{623199E8-F9CA-484B-87CA-904114B4040E}" type="presParOf" srcId="{46651EFE-9335-40BE-972F-4F1C895874DC}" destId="{5F426149-1F07-4A47-85B1-81CBB1AC7B7A}" srcOrd="1" destOrd="0" presId="urn:microsoft.com/office/officeart/2005/8/layout/list1"/>
    <dgm:cxn modelId="{F49BF023-556C-42D6-B959-C960D94219F2}" type="presParOf" srcId="{46651EFE-9335-40BE-972F-4F1C895874DC}" destId="{781388DC-7522-4CF5-B642-B82B576BC831}" srcOrd="2" destOrd="0" presId="urn:microsoft.com/office/officeart/2005/8/layout/list1"/>
    <dgm:cxn modelId="{DE61BB57-551D-449E-A859-70A2B02BC8ED}" type="presParOf" srcId="{46651EFE-9335-40BE-972F-4F1C895874DC}" destId="{6C2BFBD3-FFAD-4459-AC83-00CA7B0D158B}" srcOrd="3" destOrd="0" presId="urn:microsoft.com/office/officeart/2005/8/layout/list1"/>
    <dgm:cxn modelId="{D4EE5AD2-4E2D-4A1D-B02A-0F5869BC0354}" type="presParOf" srcId="{46651EFE-9335-40BE-972F-4F1C895874DC}" destId="{0DF278E7-4DE4-4E8E-9847-6F15FC84DA03}" srcOrd="4" destOrd="0" presId="urn:microsoft.com/office/officeart/2005/8/layout/list1"/>
    <dgm:cxn modelId="{DEB8649E-6619-4B09-8EE2-AE6AE89DD251}" type="presParOf" srcId="{0DF278E7-4DE4-4E8E-9847-6F15FC84DA03}" destId="{7D4AB54A-BFA4-444F-840E-4E0430EB3804}" srcOrd="0" destOrd="0" presId="urn:microsoft.com/office/officeart/2005/8/layout/list1"/>
    <dgm:cxn modelId="{DCA79EC1-16FD-40FB-A7DB-EF0C54EE683E}" type="presParOf" srcId="{0DF278E7-4DE4-4E8E-9847-6F15FC84DA03}" destId="{3CB05CD1-031B-414F-A53C-0CAB06DCAB2B}" srcOrd="1" destOrd="0" presId="urn:microsoft.com/office/officeart/2005/8/layout/list1"/>
    <dgm:cxn modelId="{FF45668C-6954-4207-BB30-B75922412BA3}" type="presParOf" srcId="{46651EFE-9335-40BE-972F-4F1C895874DC}" destId="{5FEC0EBD-A121-4289-9F6B-530CB0B30EAD}" srcOrd="5" destOrd="0" presId="urn:microsoft.com/office/officeart/2005/8/layout/list1"/>
    <dgm:cxn modelId="{FA7E72FA-0BBC-4E75-9A21-2F431DE1D638}" type="presParOf" srcId="{46651EFE-9335-40BE-972F-4F1C895874DC}" destId="{FF477AF0-8519-4DF4-A1F2-8E39A71BA8FA}" srcOrd="6" destOrd="0" presId="urn:microsoft.com/office/officeart/2005/8/layout/list1"/>
    <dgm:cxn modelId="{A6A2C89F-93BA-49D6-885A-8F74D556E975}" type="presParOf" srcId="{46651EFE-9335-40BE-972F-4F1C895874DC}" destId="{4F184B4A-A207-4A35-B888-52FABF085F6A}" srcOrd="7" destOrd="0" presId="urn:microsoft.com/office/officeart/2005/8/layout/list1"/>
    <dgm:cxn modelId="{39798A6F-A07A-414E-BC3A-C5D5EE774F1A}" type="presParOf" srcId="{46651EFE-9335-40BE-972F-4F1C895874DC}" destId="{C60B5FC0-4DD8-4BDB-A96C-1BCDB3E051FF}" srcOrd="8" destOrd="0" presId="urn:microsoft.com/office/officeart/2005/8/layout/list1"/>
    <dgm:cxn modelId="{674BCDFC-DEDD-4861-81C6-B7C9605E04E2}" type="presParOf" srcId="{C60B5FC0-4DD8-4BDB-A96C-1BCDB3E051FF}" destId="{8319C38C-3056-4D2A-9F37-938A78D40BE1}" srcOrd="0" destOrd="0" presId="urn:microsoft.com/office/officeart/2005/8/layout/list1"/>
    <dgm:cxn modelId="{775305B4-35B2-4E27-8D6F-0A6267C60EED}" type="presParOf" srcId="{C60B5FC0-4DD8-4BDB-A96C-1BCDB3E051FF}" destId="{0FAC1A20-D34A-4E9C-9581-53D3D5817EC1}" srcOrd="1" destOrd="0" presId="urn:microsoft.com/office/officeart/2005/8/layout/list1"/>
    <dgm:cxn modelId="{5850F07D-4456-4595-8A91-304015008143}" type="presParOf" srcId="{46651EFE-9335-40BE-972F-4F1C895874DC}" destId="{70A125EA-C664-46DC-BF24-89E77A1425D2}" srcOrd="9" destOrd="0" presId="urn:microsoft.com/office/officeart/2005/8/layout/list1"/>
    <dgm:cxn modelId="{6F680FB4-44BC-4D05-8089-6AAE4EEB9B00}" type="presParOf" srcId="{46651EFE-9335-40BE-972F-4F1C895874DC}" destId="{9B64B400-1AF1-4944-BD48-54073652B081}" srcOrd="10" destOrd="0" presId="urn:microsoft.com/office/officeart/2005/8/layout/list1"/>
    <dgm:cxn modelId="{2873D6B3-A486-4003-A394-22FA35058EC0}" type="presParOf" srcId="{46651EFE-9335-40BE-972F-4F1C895874DC}" destId="{DD051A24-4D7A-425C-AB15-894B7F9E1C03}" srcOrd="11" destOrd="0" presId="urn:microsoft.com/office/officeart/2005/8/layout/list1"/>
    <dgm:cxn modelId="{60D0A7C5-899E-4198-BA82-EEBE447205B5}" type="presParOf" srcId="{46651EFE-9335-40BE-972F-4F1C895874DC}" destId="{88CD9E5F-68D1-4682-A673-7DF7D9803DCF}" srcOrd="12" destOrd="0" presId="urn:microsoft.com/office/officeart/2005/8/layout/list1"/>
    <dgm:cxn modelId="{92083ACF-E554-44C7-BE8C-EB9EC8ACA5D4}" type="presParOf" srcId="{88CD9E5F-68D1-4682-A673-7DF7D9803DCF}" destId="{2604A1EC-EA2B-405B-AF5D-1EA65F3CA60C}" srcOrd="0" destOrd="0" presId="urn:microsoft.com/office/officeart/2005/8/layout/list1"/>
    <dgm:cxn modelId="{071CEDCF-10DB-4722-B0BE-2246CC4AF7FD}" type="presParOf" srcId="{88CD9E5F-68D1-4682-A673-7DF7D9803DCF}" destId="{68D310FE-490F-43C4-8BDD-4EDCEFF9F628}" srcOrd="1" destOrd="0" presId="urn:microsoft.com/office/officeart/2005/8/layout/list1"/>
    <dgm:cxn modelId="{F1EC3BC3-1199-4A77-886C-E7876D96B596}" type="presParOf" srcId="{46651EFE-9335-40BE-972F-4F1C895874DC}" destId="{A5931ADE-9BF9-47C9-B824-424FE3431FC2}" srcOrd="13" destOrd="0" presId="urn:microsoft.com/office/officeart/2005/8/layout/list1"/>
    <dgm:cxn modelId="{B1BA46D1-24F4-4959-8A2D-163A594EDE0B}" type="presParOf" srcId="{46651EFE-9335-40BE-972F-4F1C895874DC}" destId="{7A9660D1-EE08-4734-A6FF-18C6F273D5BF}" srcOrd="14" destOrd="0" presId="urn:microsoft.com/office/officeart/2005/8/layout/list1"/>
    <dgm:cxn modelId="{FFD9210F-D46F-42EB-829F-D0B18B8E9647}" type="presParOf" srcId="{46651EFE-9335-40BE-972F-4F1C895874DC}" destId="{D82650C6-7740-4A6D-B5EC-F0E37B6D6196}" srcOrd="15" destOrd="0" presId="urn:microsoft.com/office/officeart/2005/8/layout/list1"/>
    <dgm:cxn modelId="{499A2033-A87E-450D-A3D8-38D0E54DD88D}" type="presParOf" srcId="{46651EFE-9335-40BE-972F-4F1C895874DC}" destId="{54BF2E3C-2B6C-4C26-9CE3-33D0470857B3}" srcOrd="16" destOrd="0" presId="urn:microsoft.com/office/officeart/2005/8/layout/list1"/>
    <dgm:cxn modelId="{B3F547F5-C8F7-4BEC-AEDC-6B8425E3AF15}" type="presParOf" srcId="{54BF2E3C-2B6C-4C26-9CE3-33D0470857B3}" destId="{EAB58AB2-51E6-4820-8DF1-4F8C568B844A}" srcOrd="0" destOrd="0" presId="urn:microsoft.com/office/officeart/2005/8/layout/list1"/>
    <dgm:cxn modelId="{1A5D338F-1BFD-43AF-8BD9-A296C59D21E6}" type="presParOf" srcId="{54BF2E3C-2B6C-4C26-9CE3-33D0470857B3}" destId="{FC17EF3E-A296-499D-8E66-F51BD4777454}" srcOrd="1" destOrd="0" presId="urn:microsoft.com/office/officeart/2005/8/layout/list1"/>
    <dgm:cxn modelId="{72366F3B-F21B-4968-8BD1-216AF1C930B1}" type="presParOf" srcId="{46651EFE-9335-40BE-972F-4F1C895874DC}" destId="{0304B336-0739-42DB-9148-5F9BCD6E07C5}" srcOrd="17" destOrd="0" presId="urn:microsoft.com/office/officeart/2005/8/layout/list1"/>
    <dgm:cxn modelId="{940E5606-E74E-4B89-B2F1-F1619207E0C6}" type="presParOf" srcId="{46651EFE-9335-40BE-972F-4F1C895874DC}" destId="{86C0E785-A02C-4D71-86A9-C660C79E033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C4E43A-DCF6-4D56-BFAA-BAD2B53ACC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7DC1047-719A-49E7-A2C2-62B13C708872}">
      <dgm:prSet phldrT="[Text]" custT="1"/>
      <dgm:spPr/>
      <dgm:t>
        <a:bodyPr/>
        <a:lstStyle/>
        <a:p>
          <a:r>
            <a:rPr lang="hr-HR" sz="1600" b="1" dirty="0"/>
            <a:t>Osigurana svota</a:t>
          </a:r>
        </a:p>
      </dgm:t>
    </dgm:pt>
    <dgm:pt modelId="{58F72CD7-A24C-4EFB-B34A-1EB37CE6C828}" type="parTrans" cxnId="{D4F65316-8F94-4BC8-ACB8-B0E7BF3EEA9F}">
      <dgm:prSet/>
      <dgm:spPr/>
      <dgm:t>
        <a:bodyPr/>
        <a:lstStyle/>
        <a:p>
          <a:endParaRPr lang="hr-HR"/>
        </a:p>
      </dgm:t>
    </dgm:pt>
    <dgm:pt modelId="{5FEBB0F2-4B3E-41DA-805A-A09DA3099876}" type="sibTrans" cxnId="{D4F65316-8F94-4BC8-ACB8-B0E7BF3EEA9F}">
      <dgm:prSet/>
      <dgm:spPr/>
      <dgm:t>
        <a:bodyPr/>
        <a:lstStyle/>
        <a:p>
          <a:endParaRPr lang="hr-HR"/>
        </a:p>
      </dgm:t>
    </dgm:pt>
    <dgm:pt modelId="{8BBADEFA-C57C-4003-9D45-5CA7187A7598}">
      <dgm:prSet phldrT="[Text]" custT="1"/>
      <dgm:spPr/>
      <dgm:t>
        <a:bodyPr/>
        <a:lstStyle/>
        <a:p>
          <a:r>
            <a:rPr lang="hr-HR" sz="1600" b="1" dirty="0"/>
            <a:t>Razina pokrića</a:t>
          </a:r>
        </a:p>
      </dgm:t>
    </dgm:pt>
    <dgm:pt modelId="{78EBC0BB-6FB7-42A6-9A64-E9CC20A01094}" type="parTrans" cxnId="{520C71A0-FCFE-4DA3-8790-ADBDB8AC082C}">
      <dgm:prSet/>
      <dgm:spPr/>
      <dgm:t>
        <a:bodyPr/>
        <a:lstStyle/>
        <a:p>
          <a:endParaRPr lang="hr-HR"/>
        </a:p>
      </dgm:t>
    </dgm:pt>
    <dgm:pt modelId="{C0C55E95-EE7F-496E-A255-7D8BFEF3E81F}" type="sibTrans" cxnId="{520C71A0-FCFE-4DA3-8790-ADBDB8AC082C}">
      <dgm:prSet/>
      <dgm:spPr/>
      <dgm:t>
        <a:bodyPr/>
        <a:lstStyle/>
        <a:p>
          <a:endParaRPr lang="hr-HR"/>
        </a:p>
      </dgm:t>
    </dgm:pt>
    <dgm:pt modelId="{C9F7446C-6210-446B-B5C7-275157B2A053}">
      <dgm:prSet phldrT="[Text]" custT="1"/>
      <dgm:spPr/>
      <dgm:t>
        <a:bodyPr/>
        <a:lstStyle/>
        <a:p>
          <a:r>
            <a:rPr lang="hr-HR" sz="1600" b="1" dirty="0"/>
            <a:t>Predmet osiguranja</a:t>
          </a:r>
        </a:p>
      </dgm:t>
    </dgm:pt>
    <dgm:pt modelId="{A493A05E-BF29-4D6A-96AC-35EFDE677265}" type="parTrans" cxnId="{10FC1F06-5F3E-46FF-878A-EFE2AE0A20B2}">
      <dgm:prSet/>
      <dgm:spPr/>
      <dgm:t>
        <a:bodyPr/>
        <a:lstStyle/>
        <a:p>
          <a:endParaRPr lang="hr-HR"/>
        </a:p>
      </dgm:t>
    </dgm:pt>
    <dgm:pt modelId="{75BD53E3-9050-44C6-9FC5-91ED69A82039}" type="sibTrans" cxnId="{10FC1F06-5F3E-46FF-878A-EFE2AE0A20B2}">
      <dgm:prSet/>
      <dgm:spPr/>
      <dgm:t>
        <a:bodyPr/>
        <a:lstStyle/>
        <a:p>
          <a:endParaRPr lang="hr-HR"/>
        </a:p>
      </dgm:t>
    </dgm:pt>
    <dgm:pt modelId="{61BB32DF-B909-4B28-9069-4B1735DCA3A9}">
      <dgm:prSet custT="1"/>
      <dgm:spPr/>
      <dgm:t>
        <a:bodyPr/>
        <a:lstStyle/>
        <a:p>
          <a:pPr algn="just"/>
          <a:r>
            <a:rPr lang="hr-HR" sz="1300" dirty="0">
              <a:solidFill>
                <a:schemeClr val="tx2"/>
              </a:solidFill>
              <a:latin typeface="Calibri Light" panose="020F0302020204030204" pitchFamily="34" charset="0"/>
            </a:rPr>
            <a:t>Novčani iznos na koji je zaključeno osiguranje, ne može biti veći od ugovorne vrijednosti kredita</a:t>
          </a:r>
        </a:p>
      </dgm:t>
    </dgm:pt>
    <dgm:pt modelId="{D1986882-36B6-41E4-AE0E-425D3DE2D613}" type="parTrans" cxnId="{CB10BBCA-EBDC-4E16-9D60-7F1E47AA9227}">
      <dgm:prSet/>
      <dgm:spPr/>
      <dgm:t>
        <a:bodyPr/>
        <a:lstStyle/>
        <a:p>
          <a:endParaRPr lang="hr-HR"/>
        </a:p>
      </dgm:t>
    </dgm:pt>
    <dgm:pt modelId="{454B28B9-B703-41B0-B795-35F960410AA1}" type="sibTrans" cxnId="{CB10BBCA-EBDC-4E16-9D60-7F1E47AA9227}">
      <dgm:prSet/>
      <dgm:spPr/>
      <dgm:t>
        <a:bodyPr/>
        <a:lstStyle/>
        <a:p>
          <a:endParaRPr lang="hr-HR"/>
        </a:p>
      </dgm:t>
    </dgm:pt>
    <dgm:pt modelId="{42B7DD87-A28B-499D-AB47-2C3447C9B04E}">
      <dgm:prSet custT="1"/>
      <dgm:spPr/>
      <dgm:t>
        <a:bodyPr/>
        <a:lstStyle/>
        <a:p>
          <a:pPr algn="just"/>
          <a:r>
            <a:rPr lang="hr-HR" sz="1300" dirty="0">
              <a:solidFill>
                <a:schemeClr val="tx2"/>
              </a:solidFill>
              <a:latin typeface="Calibri Light" panose="020F0302020204030204" pitchFamily="34" charset="0"/>
            </a:rPr>
            <a:t>60% - 80%, ovisno o kreditnom rejtingu korisnika kredita</a:t>
          </a:r>
        </a:p>
      </dgm:t>
    </dgm:pt>
    <dgm:pt modelId="{3614AA2D-19AE-4CD5-A21E-E3AFC532DBB8}" type="parTrans" cxnId="{B479C6AF-3E8A-4B6A-A62E-C76FACD2B618}">
      <dgm:prSet/>
      <dgm:spPr/>
      <dgm:t>
        <a:bodyPr/>
        <a:lstStyle/>
        <a:p>
          <a:endParaRPr lang="hr-HR"/>
        </a:p>
      </dgm:t>
    </dgm:pt>
    <dgm:pt modelId="{217A5167-F099-4154-B321-54B6DE2DD4B3}" type="sibTrans" cxnId="{B479C6AF-3E8A-4B6A-A62E-C76FACD2B618}">
      <dgm:prSet/>
      <dgm:spPr/>
      <dgm:t>
        <a:bodyPr/>
        <a:lstStyle/>
        <a:p>
          <a:endParaRPr lang="hr-HR"/>
        </a:p>
      </dgm:t>
    </dgm:pt>
    <dgm:pt modelId="{93821482-1966-4555-B477-6E8E5F47C138}">
      <dgm:prSet custT="1"/>
      <dgm:spPr/>
      <dgm:t>
        <a:bodyPr/>
        <a:lstStyle/>
        <a:p>
          <a:pPr algn="just"/>
          <a:r>
            <a:rPr lang="hr-HR" sz="1300" dirty="0">
              <a:solidFill>
                <a:schemeClr val="tx2"/>
              </a:solidFill>
              <a:latin typeface="Calibri Light" panose="020F0302020204030204" pitchFamily="34" charset="0"/>
            </a:rPr>
            <a:t>Potraživanja kreditora prema korisniku kredita temeljem ugovora o kreditu po osnovi glavnice i redovne kamate</a:t>
          </a:r>
        </a:p>
      </dgm:t>
    </dgm:pt>
    <dgm:pt modelId="{A66F893D-79D9-4D14-875F-47C8C40DBE02}" type="parTrans" cxnId="{2BA1A7E6-F27C-41BA-95DB-68FFEAEA7E3C}">
      <dgm:prSet/>
      <dgm:spPr/>
      <dgm:t>
        <a:bodyPr/>
        <a:lstStyle/>
        <a:p>
          <a:endParaRPr lang="hr-HR"/>
        </a:p>
      </dgm:t>
    </dgm:pt>
    <dgm:pt modelId="{C5DF52E2-7117-412B-8900-076129DBB4DC}" type="sibTrans" cxnId="{2BA1A7E6-F27C-41BA-95DB-68FFEAEA7E3C}">
      <dgm:prSet/>
      <dgm:spPr/>
      <dgm:t>
        <a:bodyPr/>
        <a:lstStyle/>
        <a:p>
          <a:endParaRPr lang="hr-HR"/>
        </a:p>
      </dgm:t>
    </dgm:pt>
    <dgm:pt modelId="{7A9B0B23-3A3C-4AC3-B338-14B23F2D1E85}">
      <dgm:prSet custT="1"/>
      <dgm:spPr/>
      <dgm:t>
        <a:bodyPr/>
        <a:lstStyle/>
        <a:p>
          <a:r>
            <a:rPr lang="hr-HR" sz="1600" b="1" dirty="0"/>
            <a:t>Premija osiguranja</a:t>
          </a:r>
        </a:p>
      </dgm:t>
    </dgm:pt>
    <dgm:pt modelId="{FCB55AB5-E0B5-44A8-8C59-F705117C3A22}" type="parTrans" cxnId="{93177784-8FBA-4F37-9658-D893BAAAA964}">
      <dgm:prSet/>
      <dgm:spPr/>
      <dgm:t>
        <a:bodyPr/>
        <a:lstStyle/>
        <a:p>
          <a:endParaRPr lang="hr-HR"/>
        </a:p>
      </dgm:t>
    </dgm:pt>
    <dgm:pt modelId="{0C6FB314-4617-421B-AE5B-63040A16F528}" type="sibTrans" cxnId="{93177784-8FBA-4F37-9658-D893BAAAA964}">
      <dgm:prSet/>
      <dgm:spPr/>
      <dgm:t>
        <a:bodyPr/>
        <a:lstStyle/>
        <a:p>
          <a:endParaRPr lang="hr-HR"/>
        </a:p>
      </dgm:t>
    </dgm:pt>
    <dgm:pt modelId="{018F04D7-56B6-47B7-A139-87064DA9964A}">
      <dgm:prSet custT="1"/>
      <dgm:spPr/>
      <dgm:t>
        <a:bodyPr/>
        <a:lstStyle/>
        <a:p>
          <a:pPr algn="just"/>
          <a:r>
            <a:rPr lang="hr-HR" sz="1300" dirty="0">
              <a:solidFill>
                <a:schemeClr val="tx2"/>
              </a:solidFill>
              <a:latin typeface="Calibri Light" panose="020F0302020204030204" pitchFamily="34" charset="0"/>
            </a:rPr>
            <a:t>Obračun premije osiguranja na temelju osigurane svote, naplaćuje se prilikom zaključenja ugovora o osiguranju</a:t>
          </a:r>
        </a:p>
      </dgm:t>
    </dgm:pt>
    <dgm:pt modelId="{07F195E9-A94C-4914-A9B7-1F9D65231399}" type="parTrans" cxnId="{5586A8FD-8724-43AC-954A-3CCFE475B626}">
      <dgm:prSet/>
      <dgm:spPr/>
      <dgm:t>
        <a:bodyPr/>
        <a:lstStyle/>
        <a:p>
          <a:endParaRPr lang="hr-HR"/>
        </a:p>
      </dgm:t>
    </dgm:pt>
    <dgm:pt modelId="{73E0C584-6CD8-4087-B8D2-BA4ECB7096F2}" type="sibTrans" cxnId="{5586A8FD-8724-43AC-954A-3CCFE475B626}">
      <dgm:prSet/>
      <dgm:spPr/>
      <dgm:t>
        <a:bodyPr/>
        <a:lstStyle/>
        <a:p>
          <a:endParaRPr lang="hr-HR"/>
        </a:p>
      </dgm:t>
    </dgm:pt>
    <dgm:pt modelId="{1BC00796-6DEC-45E8-A3C7-6F5BB881DF7C}">
      <dgm:prSet phldrT="[Text]" custT="1"/>
      <dgm:spPr/>
      <dgm:t>
        <a:bodyPr/>
        <a:lstStyle/>
        <a:p>
          <a:r>
            <a:rPr lang="hr-HR" sz="1600" b="1" dirty="0"/>
            <a:t>Korisnici osiguranja</a:t>
          </a:r>
        </a:p>
      </dgm:t>
    </dgm:pt>
    <dgm:pt modelId="{98431D0A-47E5-4BAF-ADA8-6798B0754520}" type="parTrans" cxnId="{812939E6-6C73-4AE4-85F9-A8F80BC4C42B}">
      <dgm:prSet/>
      <dgm:spPr/>
      <dgm:t>
        <a:bodyPr/>
        <a:lstStyle/>
        <a:p>
          <a:endParaRPr lang="en-US"/>
        </a:p>
      </dgm:t>
    </dgm:pt>
    <dgm:pt modelId="{21C4DD46-9DEE-4680-8C22-B0218C638CD2}" type="sibTrans" cxnId="{812939E6-6C73-4AE4-85F9-A8F80BC4C42B}">
      <dgm:prSet/>
      <dgm:spPr/>
      <dgm:t>
        <a:bodyPr/>
        <a:lstStyle/>
        <a:p>
          <a:endParaRPr lang="en-US"/>
        </a:p>
      </dgm:t>
    </dgm:pt>
    <dgm:pt modelId="{1C440435-D846-4496-A3CF-C088DB926CD1}">
      <dgm:prSet phldrT="[Text]" custT="1"/>
      <dgm:spPr/>
      <dgm:t>
        <a:bodyPr/>
        <a:lstStyle/>
        <a:p>
          <a:pPr algn="just"/>
          <a:r>
            <a:rPr lang="hr-HR" sz="1300" dirty="0">
              <a:solidFill>
                <a:schemeClr val="tx2"/>
              </a:solidFill>
              <a:latin typeface="Calibri Light" panose="020F0302020204030204" pitchFamily="34" charset="0"/>
            </a:rPr>
            <a:t>Banke koje posluju u RH sukladno Zakonu o financijskim institucijama</a:t>
          </a:r>
          <a:endParaRPr lang="hr-HR" sz="1300" b="0" dirty="0">
            <a:solidFill>
              <a:schemeClr val="tx2"/>
            </a:solidFill>
            <a:latin typeface="Calibri Light" panose="020F0302020204030204" pitchFamily="34" charset="0"/>
          </a:endParaRPr>
        </a:p>
      </dgm:t>
    </dgm:pt>
    <dgm:pt modelId="{E373477C-803C-4766-9B20-43B2AADDC966}" type="parTrans" cxnId="{92434FF8-A6F3-426E-82A3-75EB621830A5}">
      <dgm:prSet/>
      <dgm:spPr/>
      <dgm:t>
        <a:bodyPr/>
        <a:lstStyle/>
        <a:p>
          <a:endParaRPr lang="en-US"/>
        </a:p>
      </dgm:t>
    </dgm:pt>
    <dgm:pt modelId="{B658900A-787F-4D51-92F0-5452CC1185FF}" type="sibTrans" cxnId="{92434FF8-A6F3-426E-82A3-75EB621830A5}">
      <dgm:prSet/>
      <dgm:spPr/>
      <dgm:t>
        <a:bodyPr/>
        <a:lstStyle/>
        <a:p>
          <a:endParaRPr lang="en-US"/>
        </a:p>
      </dgm:t>
    </dgm:pt>
    <dgm:pt modelId="{46651EFE-9335-40BE-972F-4F1C895874DC}" type="pres">
      <dgm:prSet presAssocID="{80C4E43A-DCF6-4D56-BFAA-BAD2B53ACC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9DEACA-720C-4AAC-B1E5-47E1CF91F63D}" type="pres">
      <dgm:prSet presAssocID="{1BC00796-6DEC-45E8-A3C7-6F5BB881DF7C}" presName="parentLin" presStyleCnt="0"/>
      <dgm:spPr/>
    </dgm:pt>
    <dgm:pt modelId="{C27CE25D-B2EF-4D54-9A09-96C0ABE5CA1E}" type="pres">
      <dgm:prSet presAssocID="{1BC00796-6DEC-45E8-A3C7-6F5BB881DF7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C6DE2A9-14DD-4543-93CC-1E1901344D98}" type="pres">
      <dgm:prSet presAssocID="{1BC00796-6DEC-45E8-A3C7-6F5BB881DF7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26149-1F07-4A47-85B1-81CBB1AC7B7A}" type="pres">
      <dgm:prSet presAssocID="{1BC00796-6DEC-45E8-A3C7-6F5BB881DF7C}" presName="negativeSpace" presStyleCnt="0"/>
      <dgm:spPr/>
    </dgm:pt>
    <dgm:pt modelId="{781388DC-7522-4CF5-B642-B82B576BC831}" type="pres">
      <dgm:prSet presAssocID="{1BC00796-6DEC-45E8-A3C7-6F5BB881DF7C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BFBD3-FFAD-4459-AC83-00CA7B0D158B}" type="pres">
      <dgm:prSet presAssocID="{21C4DD46-9DEE-4680-8C22-B0218C638CD2}" presName="spaceBetweenRectangles" presStyleCnt="0"/>
      <dgm:spPr/>
    </dgm:pt>
    <dgm:pt modelId="{0DF278E7-4DE4-4E8E-9847-6F15FC84DA03}" type="pres">
      <dgm:prSet presAssocID="{77DC1047-719A-49E7-A2C2-62B13C708872}" presName="parentLin" presStyleCnt="0"/>
      <dgm:spPr/>
    </dgm:pt>
    <dgm:pt modelId="{7D4AB54A-BFA4-444F-840E-4E0430EB3804}" type="pres">
      <dgm:prSet presAssocID="{77DC1047-719A-49E7-A2C2-62B13C70887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3CB05CD1-031B-414F-A53C-0CAB06DCAB2B}" type="pres">
      <dgm:prSet presAssocID="{77DC1047-719A-49E7-A2C2-62B13C70887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C0EBD-A121-4289-9F6B-530CB0B30EAD}" type="pres">
      <dgm:prSet presAssocID="{77DC1047-719A-49E7-A2C2-62B13C708872}" presName="negativeSpace" presStyleCnt="0"/>
      <dgm:spPr/>
    </dgm:pt>
    <dgm:pt modelId="{FF477AF0-8519-4DF4-A1F2-8E39A71BA8FA}" type="pres">
      <dgm:prSet presAssocID="{77DC1047-719A-49E7-A2C2-62B13C70887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84B4A-A207-4A35-B888-52FABF085F6A}" type="pres">
      <dgm:prSet presAssocID="{5FEBB0F2-4B3E-41DA-805A-A09DA3099876}" presName="spaceBetweenRectangles" presStyleCnt="0"/>
      <dgm:spPr/>
    </dgm:pt>
    <dgm:pt modelId="{C60B5FC0-4DD8-4BDB-A96C-1BCDB3E051FF}" type="pres">
      <dgm:prSet presAssocID="{8BBADEFA-C57C-4003-9D45-5CA7187A7598}" presName="parentLin" presStyleCnt="0"/>
      <dgm:spPr/>
    </dgm:pt>
    <dgm:pt modelId="{8319C38C-3056-4D2A-9F37-938A78D40BE1}" type="pres">
      <dgm:prSet presAssocID="{8BBADEFA-C57C-4003-9D45-5CA7187A7598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0FAC1A20-D34A-4E9C-9581-53D3D5817EC1}" type="pres">
      <dgm:prSet presAssocID="{8BBADEFA-C57C-4003-9D45-5CA7187A759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125EA-C664-46DC-BF24-89E77A1425D2}" type="pres">
      <dgm:prSet presAssocID="{8BBADEFA-C57C-4003-9D45-5CA7187A7598}" presName="negativeSpace" presStyleCnt="0"/>
      <dgm:spPr/>
    </dgm:pt>
    <dgm:pt modelId="{9B64B400-1AF1-4944-BD48-54073652B081}" type="pres">
      <dgm:prSet presAssocID="{8BBADEFA-C57C-4003-9D45-5CA7187A7598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51A24-4D7A-425C-AB15-894B7F9E1C03}" type="pres">
      <dgm:prSet presAssocID="{C0C55E95-EE7F-496E-A255-7D8BFEF3E81F}" presName="spaceBetweenRectangles" presStyleCnt="0"/>
      <dgm:spPr/>
    </dgm:pt>
    <dgm:pt modelId="{88CD9E5F-68D1-4682-A673-7DF7D9803DCF}" type="pres">
      <dgm:prSet presAssocID="{C9F7446C-6210-446B-B5C7-275157B2A053}" presName="parentLin" presStyleCnt="0"/>
      <dgm:spPr/>
    </dgm:pt>
    <dgm:pt modelId="{2604A1EC-EA2B-405B-AF5D-1EA65F3CA60C}" type="pres">
      <dgm:prSet presAssocID="{C9F7446C-6210-446B-B5C7-275157B2A053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68D310FE-490F-43C4-8BDD-4EDCEFF9F628}" type="pres">
      <dgm:prSet presAssocID="{C9F7446C-6210-446B-B5C7-275157B2A05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31ADE-9BF9-47C9-B824-424FE3431FC2}" type="pres">
      <dgm:prSet presAssocID="{C9F7446C-6210-446B-B5C7-275157B2A053}" presName="negativeSpace" presStyleCnt="0"/>
      <dgm:spPr/>
    </dgm:pt>
    <dgm:pt modelId="{7A9660D1-EE08-4734-A6FF-18C6F273D5BF}" type="pres">
      <dgm:prSet presAssocID="{C9F7446C-6210-446B-B5C7-275157B2A05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650C6-7740-4A6D-B5EC-F0E37B6D6196}" type="pres">
      <dgm:prSet presAssocID="{75BD53E3-9050-44C6-9FC5-91ED69A82039}" presName="spaceBetweenRectangles" presStyleCnt="0"/>
      <dgm:spPr/>
    </dgm:pt>
    <dgm:pt modelId="{54BF2E3C-2B6C-4C26-9CE3-33D0470857B3}" type="pres">
      <dgm:prSet presAssocID="{7A9B0B23-3A3C-4AC3-B338-14B23F2D1E85}" presName="parentLin" presStyleCnt="0"/>
      <dgm:spPr/>
    </dgm:pt>
    <dgm:pt modelId="{EAB58AB2-51E6-4820-8DF1-4F8C568B844A}" type="pres">
      <dgm:prSet presAssocID="{7A9B0B23-3A3C-4AC3-B338-14B23F2D1E85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FC17EF3E-A296-499D-8E66-F51BD4777454}" type="pres">
      <dgm:prSet presAssocID="{7A9B0B23-3A3C-4AC3-B338-14B23F2D1E8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4B336-0739-42DB-9148-5F9BCD6E07C5}" type="pres">
      <dgm:prSet presAssocID="{7A9B0B23-3A3C-4AC3-B338-14B23F2D1E85}" presName="negativeSpace" presStyleCnt="0"/>
      <dgm:spPr/>
    </dgm:pt>
    <dgm:pt modelId="{86C0E785-A02C-4D71-86A9-C660C79E0337}" type="pres">
      <dgm:prSet presAssocID="{7A9B0B23-3A3C-4AC3-B338-14B23F2D1E8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DF2FCF-6DE2-4318-81E8-F37B0EF5B2EE}" type="presOf" srcId="{1BC00796-6DEC-45E8-A3C7-6F5BB881DF7C}" destId="{1C6DE2A9-14DD-4543-93CC-1E1901344D98}" srcOrd="1" destOrd="0" presId="urn:microsoft.com/office/officeart/2005/8/layout/list1"/>
    <dgm:cxn modelId="{7DF83ED0-4312-4D2B-BD38-4C50045C37AC}" type="presOf" srcId="{C9F7446C-6210-446B-B5C7-275157B2A053}" destId="{2604A1EC-EA2B-405B-AF5D-1EA65F3CA60C}" srcOrd="0" destOrd="0" presId="urn:microsoft.com/office/officeart/2005/8/layout/list1"/>
    <dgm:cxn modelId="{7AF23BF7-14E7-42CE-9A76-38D6D9D81D60}" type="presOf" srcId="{7A9B0B23-3A3C-4AC3-B338-14B23F2D1E85}" destId="{EAB58AB2-51E6-4820-8DF1-4F8C568B844A}" srcOrd="0" destOrd="0" presId="urn:microsoft.com/office/officeart/2005/8/layout/list1"/>
    <dgm:cxn modelId="{D4F65316-8F94-4BC8-ACB8-B0E7BF3EEA9F}" srcId="{80C4E43A-DCF6-4D56-BFAA-BAD2B53ACC3D}" destId="{77DC1047-719A-49E7-A2C2-62B13C708872}" srcOrd="1" destOrd="0" parTransId="{58F72CD7-A24C-4EFB-B34A-1EB37CE6C828}" sibTransId="{5FEBB0F2-4B3E-41DA-805A-A09DA3099876}"/>
    <dgm:cxn modelId="{520C71A0-FCFE-4DA3-8790-ADBDB8AC082C}" srcId="{80C4E43A-DCF6-4D56-BFAA-BAD2B53ACC3D}" destId="{8BBADEFA-C57C-4003-9D45-5CA7187A7598}" srcOrd="2" destOrd="0" parTransId="{78EBC0BB-6FB7-42A6-9A64-E9CC20A01094}" sibTransId="{C0C55E95-EE7F-496E-A255-7D8BFEF3E81F}"/>
    <dgm:cxn modelId="{44AD4761-C92D-4635-B0B8-4DB6F6A6B1EC}" type="presOf" srcId="{77DC1047-719A-49E7-A2C2-62B13C708872}" destId="{7D4AB54A-BFA4-444F-840E-4E0430EB3804}" srcOrd="0" destOrd="0" presId="urn:microsoft.com/office/officeart/2005/8/layout/list1"/>
    <dgm:cxn modelId="{95994F0F-849A-4D91-8616-A585DBDBA295}" type="presOf" srcId="{C9F7446C-6210-446B-B5C7-275157B2A053}" destId="{68D310FE-490F-43C4-8BDD-4EDCEFF9F628}" srcOrd="1" destOrd="0" presId="urn:microsoft.com/office/officeart/2005/8/layout/list1"/>
    <dgm:cxn modelId="{2BA1A7E6-F27C-41BA-95DB-68FFEAEA7E3C}" srcId="{C9F7446C-6210-446B-B5C7-275157B2A053}" destId="{93821482-1966-4555-B477-6E8E5F47C138}" srcOrd="0" destOrd="0" parTransId="{A66F893D-79D9-4D14-875F-47C8C40DBE02}" sibTransId="{C5DF52E2-7117-412B-8900-076129DBB4DC}"/>
    <dgm:cxn modelId="{9B7F70FB-0B20-4481-B249-A3852AF648E1}" type="presOf" srcId="{7A9B0B23-3A3C-4AC3-B338-14B23F2D1E85}" destId="{FC17EF3E-A296-499D-8E66-F51BD4777454}" srcOrd="1" destOrd="0" presId="urn:microsoft.com/office/officeart/2005/8/layout/list1"/>
    <dgm:cxn modelId="{A7295FBF-E333-44FE-A2A2-BD5280ECDB3B}" type="presOf" srcId="{77DC1047-719A-49E7-A2C2-62B13C708872}" destId="{3CB05CD1-031B-414F-A53C-0CAB06DCAB2B}" srcOrd="1" destOrd="0" presId="urn:microsoft.com/office/officeart/2005/8/layout/list1"/>
    <dgm:cxn modelId="{5586A8FD-8724-43AC-954A-3CCFE475B626}" srcId="{7A9B0B23-3A3C-4AC3-B338-14B23F2D1E85}" destId="{018F04D7-56B6-47B7-A139-87064DA9964A}" srcOrd="0" destOrd="0" parTransId="{07F195E9-A94C-4914-A9B7-1F9D65231399}" sibTransId="{73E0C584-6CD8-4087-B8D2-BA4ECB7096F2}"/>
    <dgm:cxn modelId="{92434FF8-A6F3-426E-82A3-75EB621830A5}" srcId="{1BC00796-6DEC-45E8-A3C7-6F5BB881DF7C}" destId="{1C440435-D846-4496-A3CF-C088DB926CD1}" srcOrd="0" destOrd="0" parTransId="{E373477C-803C-4766-9B20-43B2AADDC966}" sibTransId="{B658900A-787F-4D51-92F0-5452CC1185FF}"/>
    <dgm:cxn modelId="{0F00BEDE-3ED7-4A9E-A2D7-AF08C11261E2}" type="presOf" srcId="{8BBADEFA-C57C-4003-9D45-5CA7187A7598}" destId="{8319C38C-3056-4D2A-9F37-938A78D40BE1}" srcOrd="0" destOrd="0" presId="urn:microsoft.com/office/officeart/2005/8/layout/list1"/>
    <dgm:cxn modelId="{2AA7B2A6-6B0B-4806-B3C8-5DBC7723269E}" type="presOf" srcId="{61BB32DF-B909-4B28-9069-4B1735DCA3A9}" destId="{FF477AF0-8519-4DF4-A1F2-8E39A71BA8FA}" srcOrd="0" destOrd="0" presId="urn:microsoft.com/office/officeart/2005/8/layout/list1"/>
    <dgm:cxn modelId="{B479C6AF-3E8A-4B6A-A62E-C76FACD2B618}" srcId="{8BBADEFA-C57C-4003-9D45-5CA7187A7598}" destId="{42B7DD87-A28B-499D-AB47-2C3447C9B04E}" srcOrd="0" destOrd="0" parTransId="{3614AA2D-19AE-4CD5-A21E-E3AFC532DBB8}" sibTransId="{217A5167-F099-4154-B321-54B6DE2DD4B3}"/>
    <dgm:cxn modelId="{10FC1F06-5F3E-46FF-878A-EFE2AE0A20B2}" srcId="{80C4E43A-DCF6-4D56-BFAA-BAD2B53ACC3D}" destId="{C9F7446C-6210-446B-B5C7-275157B2A053}" srcOrd="3" destOrd="0" parTransId="{A493A05E-BF29-4D6A-96AC-35EFDE677265}" sibTransId="{75BD53E3-9050-44C6-9FC5-91ED69A82039}"/>
    <dgm:cxn modelId="{33A46EA9-DC8A-4A8E-881F-96D708CC9C3E}" type="presOf" srcId="{1C440435-D846-4496-A3CF-C088DB926CD1}" destId="{781388DC-7522-4CF5-B642-B82B576BC831}" srcOrd="0" destOrd="0" presId="urn:microsoft.com/office/officeart/2005/8/layout/list1"/>
    <dgm:cxn modelId="{CB10BBCA-EBDC-4E16-9D60-7F1E47AA9227}" srcId="{77DC1047-719A-49E7-A2C2-62B13C708872}" destId="{61BB32DF-B909-4B28-9069-4B1735DCA3A9}" srcOrd="0" destOrd="0" parTransId="{D1986882-36B6-41E4-AE0E-425D3DE2D613}" sibTransId="{454B28B9-B703-41B0-B795-35F960410AA1}"/>
    <dgm:cxn modelId="{36106728-FF42-4316-BCA0-0312786755D0}" type="presOf" srcId="{1BC00796-6DEC-45E8-A3C7-6F5BB881DF7C}" destId="{C27CE25D-B2EF-4D54-9A09-96C0ABE5CA1E}" srcOrd="0" destOrd="0" presId="urn:microsoft.com/office/officeart/2005/8/layout/list1"/>
    <dgm:cxn modelId="{6B226CF9-3C65-48D1-8B4A-B906C43E5C99}" type="presOf" srcId="{93821482-1966-4555-B477-6E8E5F47C138}" destId="{7A9660D1-EE08-4734-A6FF-18C6F273D5BF}" srcOrd="0" destOrd="0" presId="urn:microsoft.com/office/officeart/2005/8/layout/list1"/>
    <dgm:cxn modelId="{28711647-C976-463E-9EFC-76E5677A0CF7}" type="presOf" srcId="{80C4E43A-DCF6-4D56-BFAA-BAD2B53ACC3D}" destId="{46651EFE-9335-40BE-972F-4F1C895874DC}" srcOrd="0" destOrd="0" presId="urn:microsoft.com/office/officeart/2005/8/layout/list1"/>
    <dgm:cxn modelId="{698991F3-C74B-476F-923A-7C28B4B4E8F6}" type="presOf" srcId="{018F04D7-56B6-47B7-A139-87064DA9964A}" destId="{86C0E785-A02C-4D71-86A9-C660C79E0337}" srcOrd="0" destOrd="0" presId="urn:microsoft.com/office/officeart/2005/8/layout/list1"/>
    <dgm:cxn modelId="{812939E6-6C73-4AE4-85F9-A8F80BC4C42B}" srcId="{80C4E43A-DCF6-4D56-BFAA-BAD2B53ACC3D}" destId="{1BC00796-6DEC-45E8-A3C7-6F5BB881DF7C}" srcOrd="0" destOrd="0" parTransId="{98431D0A-47E5-4BAF-ADA8-6798B0754520}" sibTransId="{21C4DD46-9DEE-4680-8C22-B0218C638CD2}"/>
    <dgm:cxn modelId="{93177784-8FBA-4F37-9658-D893BAAAA964}" srcId="{80C4E43A-DCF6-4D56-BFAA-BAD2B53ACC3D}" destId="{7A9B0B23-3A3C-4AC3-B338-14B23F2D1E85}" srcOrd="4" destOrd="0" parTransId="{FCB55AB5-E0B5-44A8-8C59-F705117C3A22}" sibTransId="{0C6FB314-4617-421B-AE5B-63040A16F528}"/>
    <dgm:cxn modelId="{4270CD0D-0A09-4BA3-9DB8-29951EA673C9}" type="presOf" srcId="{42B7DD87-A28B-499D-AB47-2C3447C9B04E}" destId="{9B64B400-1AF1-4944-BD48-54073652B081}" srcOrd="0" destOrd="0" presId="urn:microsoft.com/office/officeart/2005/8/layout/list1"/>
    <dgm:cxn modelId="{5DE87C08-CD23-4A69-B46A-5757DAE369F2}" type="presOf" srcId="{8BBADEFA-C57C-4003-9D45-5CA7187A7598}" destId="{0FAC1A20-D34A-4E9C-9581-53D3D5817EC1}" srcOrd="1" destOrd="0" presId="urn:microsoft.com/office/officeart/2005/8/layout/list1"/>
    <dgm:cxn modelId="{3C000554-6EB7-4251-B8A6-7091DAA9FC00}" type="presParOf" srcId="{46651EFE-9335-40BE-972F-4F1C895874DC}" destId="{279DEACA-720C-4AAC-B1E5-47E1CF91F63D}" srcOrd="0" destOrd="0" presId="urn:microsoft.com/office/officeart/2005/8/layout/list1"/>
    <dgm:cxn modelId="{1B4FF16D-C5F3-4B3B-AE14-147F3746E4E0}" type="presParOf" srcId="{279DEACA-720C-4AAC-B1E5-47E1CF91F63D}" destId="{C27CE25D-B2EF-4D54-9A09-96C0ABE5CA1E}" srcOrd="0" destOrd="0" presId="urn:microsoft.com/office/officeart/2005/8/layout/list1"/>
    <dgm:cxn modelId="{ED90E3FC-5FF5-4419-AE2E-E26BEE3CF1BD}" type="presParOf" srcId="{279DEACA-720C-4AAC-B1E5-47E1CF91F63D}" destId="{1C6DE2A9-14DD-4543-93CC-1E1901344D98}" srcOrd="1" destOrd="0" presId="urn:microsoft.com/office/officeart/2005/8/layout/list1"/>
    <dgm:cxn modelId="{623199E8-F9CA-484B-87CA-904114B4040E}" type="presParOf" srcId="{46651EFE-9335-40BE-972F-4F1C895874DC}" destId="{5F426149-1F07-4A47-85B1-81CBB1AC7B7A}" srcOrd="1" destOrd="0" presId="urn:microsoft.com/office/officeart/2005/8/layout/list1"/>
    <dgm:cxn modelId="{F49BF023-556C-42D6-B959-C960D94219F2}" type="presParOf" srcId="{46651EFE-9335-40BE-972F-4F1C895874DC}" destId="{781388DC-7522-4CF5-B642-B82B576BC831}" srcOrd="2" destOrd="0" presId="urn:microsoft.com/office/officeart/2005/8/layout/list1"/>
    <dgm:cxn modelId="{DE61BB57-551D-449E-A859-70A2B02BC8ED}" type="presParOf" srcId="{46651EFE-9335-40BE-972F-4F1C895874DC}" destId="{6C2BFBD3-FFAD-4459-AC83-00CA7B0D158B}" srcOrd="3" destOrd="0" presId="urn:microsoft.com/office/officeart/2005/8/layout/list1"/>
    <dgm:cxn modelId="{D4EE5AD2-4E2D-4A1D-B02A-0F5869BC0354}" type="presParOf" srcId="{46651EFE-9335-40BE-972F-4F1C895874DC}" destId="{0DF278E7-4DE4-4E8E-9847-6F15FC84DA03}" srcOrd="4" destOrd="0" presId="urn:microsoft.com/office/officeart/2005/8/layout/list1"/>
    <dgm:cxn modelId="{DEB8649E-6619-4B09-8EE2-AE6AE89DD251}" type="presParOf" srcId="{0DF278E7-4DE4-4E8E-9847-6F15FC84DA03}" destId="{7D4AB54A-BFA4-444F-840E-4E0430EB3804}" srcOrd="0" destOrd="0" presId="urn:microsoft.com/office/officeart/2005/8/layout/list1"/>
    <dgm:cxn modelId="{DCA79EC1-16FD-40FB-A7DB-EF0C54EE683E}" type="presParOf" srcId="{0DF278E7-4DE4-4E8E-9847-6F15FC84DA03}" destId="{3CB05CD1-031B-414F-A53C-0CAB06DCAB2B}" srcOrd="1" destOrd="0" presId="urn:microsoft.com/office/officeart/2005/8/layout/list1"/>
    <dgm:cxn modelId="{FF45668C-6954-4207-BB30-B75922412BA3}" type="presParOf" srcId="{46651EFE-9335-40BE-972F-4F1C895874DC}" destId="{5FEC0EBD-A121-4289-9F6B-530CB0B30EAD}" srcOrd="5" destOrd="0" presId="urn:microsoft.com/office/officeart/2005/8/layout/list1"/>
    <dgm:cxn modelId="{FA7E72FA-0BBC-4E75-9A21-2F431DE1D638}" type="presParOf" srcId="{46651EFE-9335-40BE-972F-4F1C895874DC}" destId="{FF477AF0-8519-4DF4-A1F2-8E39A71BA8FA}" srcOrd="6" destOrd="0" presId="urn:microsoft.com/office/officeart/2005/8/layout/list1"/>
    <dgm:cxn modelId="{A6A2C89F-93BA-49D6-885A-8F74D556E975}" type="presParOf" srcId="{46651EFE-9335-40BE-972F-4F1C895874DC}" destId="{4F184B4A-A207-4A35-B888-52FABF085F6A}" srcOrd="7" destOrd="0" presId="urn:microsoft.com/office/officeart/2005/8/layout/list1"/>
    <dgm:cxn modelId="{39798A6F-A07A-414E-BC3A-C5D5EE774F1A}" type="presParOf" srcId="{46651EFE-9335-40BE-972F-4F1C895874DC}" destId="{C60B5FC0-4DD8-4BDB-A96C-1BCDB3E051FF}" srcOrd="8" destOrd="0" presId="urn:microsoft.com/office/officeart/2005/8/layout/list1"/>
    <dgm:cxn modelId="{674BCDFC-DEDD-4861-81C6-B7C9605E04E2}" type="presParOf" srcId="{C60B5FC0-4DD8-4BDB-A96C-1BCDB3E051FF}" destId="{8319C38C-3056-4D2A-9F37-938A78D40BE1}" srcOrd="0" destOrd="0" presId="urn:microsoft.com/office/officeart/2005/8/layout/list1"/>
    <dgm:cxn modelId="{775305B4-35B2-4E27-8D6F-0A6267C60EED}" type="presParOf" srcId="{C60B5FC0-4DD8-4BDB-A96C-1BCDB3E051FF}" destId="{0FAC1A20-D34A-4E9C-9581-53D3D5817EC1}" srcOrd="1" destOrd="0" presId="urn:microsoft.com/office/officeart/2005/8/layout/list1"/>
    <dgm:cxn modelId="{5850F07D-4456-4595-8A91-304015008143}" type="presParOf" srcId="{46651EFE-9335-40BE-972F-4F1C895874DC}" destId="{70A125EA-C664-46DC-BF24-89E77A1425D2}" srcOrd="9" destOrd="0" presId="urn:microsoft.com/office/officeart/2005/8/layout/list1"/>
    <dgm:cxn modelId="{6F680FB4-44BC-4D05-8089-6AAE4EEB9B00}" type="presParOf" srcId="{46651EFE-9335-40BE-972F-4F1C895874DC}" destId="{9B64B400-1AF1-4944-BD48-54073652B081}" srcOrd="10" destOrd="0" presId="urn:microsoft.com/office/officeart/2005/8/layout/list1"/>
    <dgm:cxn modelId="{2873D6B3-A486-4003-A394-22FA35058EC0}" type="presParOf" srcId="{46651EFE-9335-40BE-972F-4F1C895874DC}" destId="{DD051A24-4D7A-425C-AB15-894B7F9E1C03}" srcOrd="11" destOrd="0" presId="urn:microsoft.com/office/officeart/2005/8/layout/list1"/>
    <dgm:cxn modelId="{60D0A7C5-899E-4198-BA82-EEBE447205B5}" type="presParOf" srcId="{46651EFE-9335-40BE-972F-4F1C895874DC}" destId="{88CD9E5F-68D1-4682-A673-7DF7D9803DCF}" srcOrd="12" destOrd="0" presId="urn:microsoft.com/office/officeart/2005/8/layout/list1"/>
    <dgm:cxn modelId="{92083ACF-E554-44C7-BE8C-EB9EC8ACA5D4}" type="presParOf" srcId="{88CD9E5F-68D1-4682-A673-7DF7D9803DCF}" destId="{2604A1EC-EA2B-405B-AF5D-1EA65F3CA60C}" srcOrd="0" destOrd="0" presId="urn:microsoft.com/office/officeart/2005/8/layout/list1"/>
    <dgm:cxn modelId="{071CEDCF-10DB-4722-B0BE-2246CC4AF7FD}" type="presParOf" srcId="{88CD9E5F-68D1-4682-A673-7DF7D9803DCF}" destId="{68D310FE-490F-43C4-8BDD-4EDCEFF9F628}" srcOrd="1" destOrd="0" presId="urn:microsoft.com/office/officeart/2005/8/layout/list1"/>
    <dgm:cxn modelId="{F1EC3BC3-1199-4A77-886C-E7876D96B596}" type="presParOf" srcId="{46651EFE-9335-40BE-972F-4F1C895874DC}" destId="{A5931ADE-9BF9-47C9-B824-424FE3431FC2}" srcOrd="13" destOrd="0" presId="urn:microsoft.com/office/officeart/2005/8/layout/list1"/>
    <dgm:cxn modelId="{B1BA46D1-24F4-4959-8A2D-163A594EDE0B}" type="presParOf" srcId="{46651EFE-9335-40BE-972F-4F1C895874DC}" destId="{7A9660D1-EE08-4734-A6FF-18C6F273D5BF}" srcOrd="14" destOrd="0" presId="urn:microsoft.com/office/officeart/2005/8/layout/list1"/>
    <dgm:cxn modelId="{FFD9210F-D46F-42EB-829F-D0B18B8E9647}" type="presParOf" srcId="{46651EFE-9335-40BE-972F-4F1C895874DC}" destId="{D82650C6-7740-4A6D-B5EC-F0E37B6D6196}" srcOrd="15" destOrd="0" presId="urn:microsoft.com/office/officeart/2005/8/layout/list1"/>
    <dgm:cxn modelId="{499A2033-A87E-450D-A3D8-38D0E54DD88D}" type="presParOf" srcId="{46651EFE-9335-40BE-972F-4F1C895874DC}" destId="{54BF2E3C-2B6C-4C26-9CE3-33D0470857B3}" srcOrd="16" destOrd="0" presId="urn:microsoft.com/office/officeart/2005/8/layout/list1"/>
    <dgm:cxn modelId="{B3F547F5-C8F7-4BEC-AEDC-6B8425E3AF15}" type="presParOf" srcId="{54BF2E3C-2B6C-4C26-9CE3-33D0470857B3}" destId="{EAB58AB2-51E6-4820-8DF1-4F8C568B844A}" srcOrd="0" destOrd="0" presId="urn:microsoft.com/office/officeart/2005/8/layout/list1"/>
    <dgm:cxn modelId="{1A5D338F-1BFD-43AF-8BD9-A296C59D21E6}" type="presParOf" srcId="{54BF2E3C-2B6C-4C26-9CE3-33D0470857B3}" destId="{FC17EF3E-A296-499D-8E66-F51BD4777454}" srcOrd="1" destOrd="0" presId="urn:microsoft.com/office/officeart/2005/8/layout/list1"/>
    <dgm:cxn modelId="{72366F3B-F21B-4968-8BD1-216AF1C930B1}" type="presParOf" srcId="{46651EFE-9335-40BE-972F-4F1C895874DC}" destId="{0304B336-0739-42DB-9148-5F9BCD6E07C5}" srcOrd="17" destOrd="0" presId="urn:microsoft.com/office/officeart/2005/8/layout/list1"/>
    <dgm:cxn modelId="{940E5606-E74E-4B89-B2F1-F1619207E0C6}" type="presParOf" srcId="{46651EFE-9335-40BE-972F-4F1C895874DC}" destId="{86C0E785-A02C-4D71-86A9-C660C79E033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1C35C4-901F-4D37-8D58-E0DBC4F9D03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C332D3-B5E8-482B-9425-C85F69B6E2B1}">
      <dgm:prSet custT="1"/>
      <dgm:spPr/>
      <dgm:t>
        <a:bodyPr/>
        <a:lstStyle/>
        <a:p>
          <a:r>
            <a:rPr lang="hr-HR" sz="1800" b="1" dirty="0"/>
            <a:t>Korisnici osiguranja </a:t>
          </a:r>
          <a:r>
            <a:rPr lang="hr-HR" sz="1800" dirty="0"/>
            <a:t>– izvoznici koji ino. kupcu odobravaju robni kredit - odgodu plaćanja po izvoznom ugovoru</a:t>
          </a:r>
        </a:p>
      </dgm:t>
    </dgm:pt>
    <dgm:pt modelId="{5CD946FD-1E59-428F-B2B0-4A6C9210B5CD}" type="parTrans" cxnId="{BF09D831-95FA-4F29-B277-25AF24B62C72}">
      <dgm:prSet/>
      <dgm:spPr/>
      <dgm:t>
        <a:bodyPr/>
        <a:lstStyle/>
        <a:p>
          <a:endParaRPr lang="en-US"/>
        </a:p>
      </dgm:t>
    </dgm:pt>
    <dgm:pt modelId="{0B7368A6-4427-4D84-ACFF-D68718E00F58}" type="sibTrans" cxnId="{BF09D831-95FA-4F29-B277-25AF24B62C72}">
      <dgm:prSet/>
      <dgm:spPr/>
      <dgm:t>
        <a:bodyPr/>
        <a:lstStyle/>
        <a:p>
          <a:endParaRPr lang="en-US"/>
        </a:p>
      </dgm:t>
    </dgm:pt>
    <dgm:pt modelId="{5CBF51C4-E7D2-408D-93FA-945A802CDE1A}">
      <dgm:prSet custT="1"/>
      <dgm:spPr/>
      <dgm:t>
        <a:bodyPr/>
        <a:lstStyle/>
        <a:p>
          <a:r>
            <a:rPr lang="hr-HR" sz="1800" b="1" dirty="0"/>
            <a:t>Predmet osiguranja </a:t>
          </a:r>
          <a:r>
            <a:rPr lang="hr-HR" sz="1800" dirty="0"/>
            <a:t>– potraživanja izvoznika prema ino. kupcu po izvoznom ugovoru </a:t>
          </a:r>
        </a:p>
      </dgm:t>
    </dgm:pt>
    <dgm:pt modelId="{434BC157-ECE0-468A-B779-E6A68A65FE3E}" type="parTrans" cxnId="{ADFEA8E9-BA85-4DF8-BB3C-32095F9D46B9}">
      <dgm:prSet/>
      <dgm:spPr/>
      <dgm:t>
        <a:bodyPr/>
        <a:lstStyle/>
        <a:p>
          <a:endParaRPr lang="en-US"/>
        </a:p>
      </dgm:t>
    </dgm:pt>
    <dgm:pt modelId="{9EB33D46-865D-46A3-A5EC-F1C76714E445}" type="sibTrans" cxnId="{ADFEA8E9-BA85-4DF8-BB3C-32095F9D46B9}">
      <dgm:prSet/>
      <dgm:spPr/>
      <dgm:t>
        <a:bodyPr/>
        <a:lstStyle/>
        <a:p>
          <a:endParaRPr lang="en-US"/>
        </a:p>
      </dgm:t>
    </dgm:pt>
    <dgm:pt modelId="{764CD57E-C1D4-412D-9E36-72D41B7A45B0}">
      <dgm:prSet custT="1"/>
      <dgm:spPr/>
      <dgm:t>
        <a:bodyPr/>
        <a:lstStyle/>
        <a:p>
          <a:r>
            <a:rPr lang="hr-HR" sz="1800" b="1" dirty="0"/>
            <a:t>Osigurani rizici </a:t>
          </a:r>
          <a:r>
            <a:rPr lang="hr-HR" sz="1800" dirty="0"/>
            <a:t>– Komercijalni i politički rizici</a:t>
          </a:r>
        </a:p>
      </dgm:t>
    </dgm:pt>
    <dgm:pt modelId="{BB4403C3-860F-48B5-BFB5-358D3A35CBF5}" type="parTrans" cxnId="{55B33E35-2C1F-45BF-BE67-CC8BE6E47335}">
      <dgm:prSet/>
      <dgm:spPr/>
      <dgm:t>
        <a:bodyPr/>
        <a:lstStyle/>
        <a:p>
          <a:endParaRPr lang="en-US"/>
        </a:p>
      </dgm:t>
    </dgm:pt>
    <dgm:pt modelId="{FEDB9D4C-0581-4C30-8166-390159A2AB72}" type="sibTrans" cxnId="{55B33E35-2C1F-45BF-BE67-CC8BE6E47335}">
      <dgm:prSet/>
      <dgm:spPr/>
      <dgm:t>
        <a:bodyPr/>
        <a:lstStyle/>
        <a:p>
          <a:endParaRPr lang="en-US"/>
        </a:p>
      </dgm:t>
    </dgm:pt>
    <dgm:pt modelId="{F54EAB7E-CC5D-4713-A8ED-05E6698B21EF}">
      <dgm:prSet custT="1"/>
      <dgm:spPr/>
      <dgm:t>
        <a:bodyPr/>
        <a:lstStyle/>
        <a:p>
          <a:r>
            <a:rPr lang="hr-HR" sz="1800" b="1" dirty="0"/>
            <a:t>Razina pokrića </a:t>
          </a:r>
          <a:r>
            <a:rPr lang="hr-HR" sz="1800" dirty="0"/>
            <a:t>– najviše 90%, ovisno o procjeni rizika</a:t>
          </a:r>
        </a:p>
      </dgm:t>
    </dgm:pt>
    <dgm:pt modelId="{2A1FFF70-B8EC-4FF4-83CD-33CFD1C4429D}" type="parTrans" cxnId="{7047FB03-6E6C-48FD-B352-0D4E29F60200}">
      <dgm:prSet/>
      <dgm:spPr/>
      <dgm:t>
        <a:bodyPr/>
        <a:lstStyle/>
        <a:p>
          <a:endParaRPr lang="en-US"/>
        </a:p>
      </dgm:t>
    </dgm:pt>
    <dgm:pt modelId="{15B7CFF3-FCC2-4733-830B-7B4F88BDC1AE}" type="sibTrans" cxnId="{7047FB03-6E6C-48FD-B352-0D4E29F60200}">
      <dgm:prSet/>
      <dgm:spPr/>
      <dgm:t>
        <a:bodyPr/>
        <a:lstStyle/>
        <a:p>
          <a:endParaRPr lang="en-US"/>
        </a:p>
      </dgm:t>
    </dgm:pt>
    <dgm:pt modelId="{A284C5A4-833E-48FE-8639-349316F60271}" type="pres">
      <dgm:prSet presAssocID="{B21C35C4-901F-4D37-8D58-E0DBC4F9D0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09A4EC-D475-43BA-91D3-B991075976C4}" type="pres">
      <dgm:prSet presAssocID="{B21C35C4-901F-4D37-8D58-E0DBC4F9D034}" presName="dummyMaxCanvas" presStyleCnt="0">
        <dgm:presLayoutVars/>
      </dgm:prSet>
      <dgm:spPr/>
    </dgm:pt>
    <dgm:pt modelId="{745B23E0-9A43-4977-96A1-EC3BD34E8D97}" type="pres">
      <dgm:prSet presAssocID="{B21C35C4-901F-4D37-8D58-E0DBC4F9D03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37C67-5A73-4BA5-A4DF-D1C1D1C10BB7}" type="pres">
      <dgm:prSet presAssocID="{B21C35C4-901F-4D37-8D58-E0DBC4F9D03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E1C96-97CE-43C6-A87C-68CC1ADD6EDE}" type="pres">
      <dgm:prSet presAssocID="{B21C35C4-901F-4D37-8D58-E0DBC4F9D03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E5832-377B-467A-9C44-9353DC0725BD}" type="pres">
      <dgm:prSet presAssocID="{B21C35C4-901F-4D37-8D58-E0DBC4F9D03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E75CE-09D0-4B6D-92D5-93A86EA1CCCD}" type="pres">
      <dgm:prSet presAssocID="{B21C35C4-901F-4D37-8D58-E0DBC4F9D03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B7C05-FB50-4F83-8A73-54C2BDEDEBDA}" type="pres">
      <dgm:prSet presAssocID="{B21C35C4-901F-4D37-8D58-E0DBC4F9D03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8F3DD-E645-4185-BA11-0AB3B56DFFFF}" type="pres">
      <dgm:prSet presAssocID="{B21C35C4-901F-4D37-8D58-E0DBC4F9D03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10F1E-4208-4A25-A596-71DFD0AC5F66}" type="pres">
      <dgm:prSet presAssocID="{B21C35C4-901F-4D37-8D58-E0DBC4F9D03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48259-FFC0-49D3-A745-77944267E04D}" type="pres">
      <dgm:prSet presAssocID="{B21C35C4-901F-4D37-8D58-E0DBC4F9D03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10D12-3DFC-4EA9-A51B-F61B213AE228}" type="pres">
      <dgm:prSet presAssocID="{B21C35C4-901F-4D37-8D58-E0DBC4F9D03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2AB9F-BB75-4D53-8796-C99AEA7B2E89}" type="pres">
      <dgm:prSet presAssocID="{B21C35C4-901F-4D37-8D58-E0DBC4F9D03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EA8E9-BA85-4DF8-BB3C-32095F9D46B9}" srcId="{B21C35C4-901F-4D37-8D58-E0DBC4F9D034}" destId="{5CBF51C4-E7D2-408D-93FA-945A802CDE1A}" srcOrd="1" destOrd="0" parTransId="{434BC157-ECE0-468A-B779-E6A68A65FE3E}" sibTransId="{9EB33D46-865D-46A3-A5EC-F1C76714E445}"/>
    <dgm:cxn modelId="{C15CA55D-5C6F-40E2-85E6-3E3FD4CE6855}" type="presOf" srcId="{764CD57E-C1D4-412D-9E36-72D41B7A45B0}" destId="{F2FE1C96-97CE-43C6-A87C-68CC1ADD6EDE}" srcOrd="0" destOrd="0" presId="urn:microsoft.com/office/officeart/2005/8/layout/vProcess5"/>
    <dgm:cxn modelId="{A51D575F-9AED-4705-98E5-7D584E1708DE}" type="presOf" srcId="{B21C35C4-901F-4D37-8D58-E0DBC4F9D034}" destId="{A284C5A4-833E-48FE-8639-349316F60271}" srcOrd="0" destOrd="0" presId="urn:microsoft.com/office/officeart/2005/8/layout/vProcess5"/>
    <dgm:cxn modelId="{73B67B90-9063-42F9-803F-E8BF7AD6B7D7}" type="presOf" srcId="{5CBF51C4-E7D2-408D-93FA-945A802CDE1A}" destId="{70848259-FFC0-49D3-A745-77944267E04D}" srcOrd="1" destOrd="0" presId="urn:microsoft.com/office/officeart/2005/8/layout/vProcess5"/>
    <dgm:cxn modelId="{7047FB03-6E6C-48FD-B352-0D4E29F60200}" srcId="{B21C35C4-901F-4D37-8D58-E0DBC4F9D034}" destId="{F54EAB7E-CC5D-4713-A8ED-05E6698B21EF}" srcOrd="3" destOrd="0" parTransId="{2A1FFF70-B8EC-4FF4-83CD-33CFD1C4429D}" sibTransId="{15B7CFF3-FCC2-4733-830B-7B4F88BDC1AE}"/>
    <dgm:cxn modelId="{66CF4C68-1742-430D-BC34-DEABC336CBFF}" type="presOf" srcId="{F54EAB7E-CC5D-4713-A8ED-05E6698B21EF}" destId="{9DF2AB9F-BB75-4D53-8796-C99AEA7B2E89}" srcOrd="1" destOrd="0" presId="urn:microsoft.com/office/officeart/2005/8/layout/vProcess5"/>
    <dgm:cxn modelId="{55B33E35-2C1F-45BF-BE67-CC8BE6E47335}" srcId="{B21C35C4-901F-4D37-8D58-E0DBC4F9D034}" destId="{764CD57E-C1D4-412D-9E36-72D41B7A45B0}" srcOrd="2" destOrd="0" parTransId="{BB4403C3-860F-48B5-BFB5-358D3A35CBF5}" sibTransId="{FEDB9D4C-0581-4C30-8166-390159A2AB72}"/>
    <dgm:cxn modelId="{BF09D831-95FA-4F29-B277-25AF24B62C72}" srcId="{B21C35C4-901F-4D37-8D58-E0DBC4F9D034}" destId="{15C332D3-B5E8-482B-9425-C85F69B6E2B1}" srcOrd="0" destOrd="0" parTransId="{5CD946FD-1E59-428F-B2B0-4A6C9210B5CD}" sibTransId="{0B7368A6-4427-4D84-ACFF-D68718E00F58}"/>
    <dgm:cxn modelId="{2D124EF8-9DDF-4FD3-A0C5-67E864BA25BC}" type="presOf" srcId="{5CBF51C4-E7D2-408D-93FA-945A802CDE1A}" destId="{21E37C67-5A73-4BA5-A4DF-D1C1D1C10BB7}" srcOrd="0" destOrd="0" presId="urn:microsoft.com/office/officeart/2005/8/layout/vProcess5"/>
    <dgm:cxn modelId="{3B252AD8-AC5A-4141-B9E2-96B800AD6CD0}" type="presOf" srcId="{FEDB9D4C-0581-4C30-8166-390159A2AB72}" destId="{7BA8F3DD-E645-4185-BA11-0AB3B56DFFFF}" srcOrd="0" destOrd="0" presId="urn:microsoft.com/office/officeart/2005/8/layout/vProcess5"/>
    <dgm:cxn modelId="{B0612BE4-452F-4A58-B5A7-8BBBBF391CA2}" type="presOf" srcId="{0B7368A6-4427-4D84-ACFF-D68718E00F58}" destId="{5C5E75CE-09D0-4B6D-92D5-93A86EA1CCCD}" srcOrd="0" destOrd="0" presId="urn:microsoft.com/office/officeart/2005/8/layout/vProcess5"/>
    <dgm:cxn modelId="{F0EDE3CE-48B0-41EA-8981-E5CD1C5EF29E}" type="presOf" srcId="{F54EAB7E-CC5D-4713-A8ED-05E6698B21EF}" destId="{24AE5832-377B-467A-9C44-9353DC0725BD}" srcOrd="0" destOrd="0" presId="urn:microsoft.com/office/officeart/2005/8/layout/vProcess5"/>
    <dgm:cxn modelId="{F679CFF9-6715-4EA9-8997-9D0873910EC9}" type="presOf" srcId="{15C332D3-B5E8-482B-9425-C85F69B6E2B1}" destId="{57910F1E-4208-4A25-A596-71DFD0AC5F66}" srcOrd="1" destOrd="0" presId="urn:microsoft.com/office/officeart/2005/8/layout/vProcess5"/>
    <dgm:cxn modelId="{024FEFAB-294B-494D-A6C8-0F3F4949960D}" type="presOf" srcId="{15C332D3-B5E8-482B-9425-C85F69B6E2B1}" destId="{745B23E0-9A43-4977-96A1-EC3BD34E8D97}" srcOrd="0" destOrd="0" presId="urn:microsoft.com/office/officeart/2005/8/layout/vProcess5"/>
    <dgm:cxn modelId="{8479C8EC-439B-44A6-8847-3B7E1DB036B3}" type="presOf" srcId="{9EB33D46-865D-46A3-A5EC-F1C76714E445}" destId="{1BDB7C05-FB50-4F83-8A73-54C2BDEDEBDA}" srcOrd="0" destOrd="0" presId="urn:microsoft.com/office/officeart/2005/8/layout/vProcess5"/>
    <dgm:cxn modelId="{8717A79D-6443-4321-B55A-3AF44280E950}" type="presOf" srcId="{764CD57E-C1D4-412D-9E36-72D41B7A45B0}" destId="{6F310D12-3DFC-4EA9-A51B-F61B213AE228}" srcOrd="1" destOrd="0" presId="urn:microsoft.com/office/officeart/2005/8/layout/vProcess5"/>
    <dgm:cxn modelId="{2185E6B7-FA33-46CF-9527-DC17702BBC1F}" type="presParOf" srcId="{A284C5A4-833E-48FE-8639-349316F60271}" destId="{9309A4EC-D475-43BA-91D3-B991075976C4}" srcOrd="0" destOrd="0" presId="urn:microsoft.com/office/officeart/2005/8/layout/vProcess5"/>
    <dgm:cxn modelId="{357D7143-04D2-4ECD-8A4B-31D39FC7D699}" type="presParOf" srcId="{A284C5A4-833E-48FE-8639-349316F60271}" destId="{745B23E0-9A43-4977-96A1-EC3BD34E8D97}" srcOrd="1" destOrd="0" presId="urn:microsoft.com/office/officeart/2005/8/layout/vProcess5"/>
    <dgm:cxn modelId="{BE20463C-D9D3-4090-8DEA-24012CC138EF}" type="presParOf" srcId="{A284C5A4-833E-48FE-8639-349316F60271}" destId="{21E37C67-5A73-4BA5-A4DF-D1C1D1C10BB7}" srcOrd="2" destOrd="0" presId="urn:microsoft.com/office/officeart/2005/8/layout/vProcess5"/>
    <dgm:cxn modelId="{0547110E-B861-40C2-80FC-D153046A0509}" type="presParOf" srcId="{A284C5A4-833E-48FE-8639-349316F60271}" destId="{F2FE1C96-97CE-43C6-A87C-68CC1ADD6EDE}" srcOrd="3" destOrd="0" presId="urn:microsoft.com/office/officeart/2005/8/layout/vProcess5"/>
    <dgm:cxn modelId="{4AE0E45F-E7C8-44A7-8089-3E16A75BD572}" type="presParOf" srcId="{A284C5A4-833E-48FE-8639-349316F60271}" destId="{24AE5832-377B-467A-9C44-9353DC0725BD}" srcOrd="4" destOrd="0" presId="urn:microsoft.com/office/officeart/2005/8/layout/vProcess5"/>
    <dgm:cxn modelId="{1D026FB8-CD54-4415-96F7-9B4BEBB6E1A0}" type="presParOf" srcId="{A284C5A4-833E-48FE-8639-349316F60271}" destId="{5C5E75CE-09D0-4B6D-92D5-93A86EA1CCCD}" srcOrd="5" destOrd="0" presId="urn:microsoft.com/office/officeart/2005/8/layout/vProcess5"/>
    <dgm:cxn modelId="{1EFF953D-1703-4FF4-8A1A-3AAF12F5F9D7}" type="presParOf" srcId="{A284C5A4-833E-48FE-8639-349316F60271}" destId="{1BDB7C05-FB50-4F83-8A73-54C2BDEDEBDA}" srcOrd="6" destOrd="0" presId="urn:microsoft.com/office/officeart/2005/8/layout/vProcess5"/>
    <dgm:cxn modelId="{E313FF44-8EF2-48B4-BD3C-0E10251B2833}" type="presParOf" srcId="{A284C5A4-833E-48FE-8639-349316F60271}" destId="{7BA8F3DD-E645-4185-BA11-0AB3B56DFFFF}" srcOrd="7" destOrd="0" presId="urn:microsoft.com/office/officeart/2005/8/layout/vProcess5"/>
    <dgm:cxn modelId="{ED84F89C-2562-4A9D-AAA0-E56D7346DAD8}" type="presParOf" srcId="{A284C5A4-833E-48FE-8639-349316F60271}" destId="{57910F1E-4208-4A25-A596-71DFD0AC5F66}" srcOrd="8" destOrd="0" presId="urn:microsoft.com/office/officeart/2005/8/layout/vProcess5"/>
    <dgm:cxn modelId="{2EE344C2-D12E-40C6-A5DB-FBE23F455677}" type="presParOf" srcId="{A284C5A4-833E-48FE-8639-349316F60271}" destId="{70848259-FFC0-49D3-A745-77944267E04D}" srcOrd="9" destOrd="0" presId="urn:microsoft.com/office/officeart/2005/8/layout/vProcess5"/>
    <dgm:cxn modelId="{5DD160D0-90CA-4DD5-81CC-715CB430490D}" type="presParOf" srcId="{A284C5A4-833E-48FE-8639-349316F60271}" destId="{6F310D12-3DFC-4EA9-A51B-F61B213AE228}" srcOrd="10" destOrd="0" presId="urn:microsoft.com/office/officeart/2005/8/layout/vProcess5"/>
    <dgm:cxn modelId="{ED36BA19-5DA7-4614-A352-09EE4128BA5A}" type="presParOf" srcId="{A284C5A4-833E-48FE-8639-349316F60271}" destId="{9DF2AB9F-BB75-4D53-8796-C99AEA7B2E8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E5B4DB-E35C-429F-A530-0E8AB511404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F1CE62-66BC-4B92-9475-F856F187A426}">
      <dgm:prSet/>
      <dgm:spPr/>
      <dgm:t>
        <a:bodyPr/>
        <a:lstStyle/>
        <a:p>
          <a:r>
            <a:rPr lang="hr-HR" b="1" dirty="0"/>
            <a:t>Korisnici osiguranja </a:t>
          </a:r>
          <a:r>
            <a:rPr lang="hr-HR" dirty="0"/>
            <a:t>– banke koje prate izvoznike čiji ino. kupci traže (uvjetuju) financijski kredit za plaćanje izvoznog ugovora</a:t>
          </a:r>
        </a:p>
      </dgm:t>
    </dgm:pt>
    <dgm:pt modelId="{29E9641A-9B2A-4DC4-B3FD-F5CEB6D7AE10}" type="parTrans" cxnId="{46ED3917-F0AC-42B8-8DD2-3B076B7C96DB}">
      <dgm:prSet/>
      <dgm:spPr/>
      <dgm:t>
        <a:bodyPr/>
        <a:lstStyle/>
        <a:p>
          <a:endParaRPr lang="en-US"/>
        </a:p>
      </dgm:t>
    </dgm:pt>
    <dgm:pt modelId="{94F69B1B-6102-4546-8BC5-17A9AE495B62}" type="sibTrans" cxnId="{46ED3917-F0AC-42B8-8DD2-3B076B7C96DB}">
      <dgm:prSet/>
      <dgm:spPr/>
      <dgm:t>
        <a:bodyPr/>
        <a:lstStyle/>
        <a:p>
          <a:endParaRPr lang="en-US"/>
        </a:p>
      </dgm:t>
    </dgm:pt>
    <dgm:pt modelId="{AB8E39CF-63D1-4588-9441-3E44765DA73D}">
      <dgm:prSet/>
      <dgm:spPr/>
      <dgm:t>
        <a:bodyPr/>
        <a:lstStyle/>
        <a:p>
          <a:r>
            <a:rPr lang="hr-HR" b="1" dirty="0"/>
            <a:t>Predmet osiguranja </a:t>
          </a:r>
          <a:r>
            <a:rPr lang="hr-HR" dirty="0"/>
            <a:t>– potraživanja </a:t>
          </a:r>
          <a:r>
            <a:rPr lang="pl-PL" dirty="0"/>
            <a:t>izvoznikove banke prema ino. kupcu ili banci ino. kupca po kreditu </a:t>
          </a:r>
          <a:r>
            <a:rPr lang="hr-HR" dirty="0"/>
            <a:t>kojim izvoznikova banka financira izvozni posao</a:t>
          </a:r>
        </a:p>
      </dgm:t>
    </dgm:pt>
    <dgm:pt modelId="{76F40D6C-11DD-45CF-B914-787329E166A0}" type="parTrans" cxnId="{3EEEF6A7-9A56-4543-92AE-5DAF20494FC4}">
      <dgm:prSet/>
      <dgm:spPr/>
      <dgm:t>
        <a:bodyPr/>
        <a:lstStyle/>
        <a:p>
          <a:endParaRPr lang="en-US"/>
        </a:p>
      </dgm:t>
    </dgm:pt>
    <dgm:pt modelId="{4B6B0528-5C72-4B9B-83B0-68AA3DBFFD4D}" type="sibTrans" cxnId="{3EEEF6A7-9A56-4543-92AE-5DAF20494FC4}">
      <dgm:prSet/>
      <dgm:spPr/>
      <dgm:t>
        <a:bodyPr/>
        <a:lstStyle/>
        <a:p>
          <a:endParaRPr lang="en-US"/>
        </a:p>
      </dgm:t>
    </dgm:pt>
    <dgm:pt modelId="{798D810A-FBCC-455E-A424-0BF31C1C0412}">
      <dgm:prSet/>
      <dgm:spPr/>
      <dgm:t>
        <a:bodyPr/>
        <a:lstStyle/>
        <a:p>
          <a:r>
            <a:rPr lang="hr-HR" b="1" dirty="0"/>
            <a:t>Osigurani rizici </a:t>
          </a:r>
          <a:r>
            <a:rPr lang="hr-HR" dirty="0"/>
            <a:t>– Komercijalni i politički rizici koji mogu dovesti do neplaćanja ino. kupca ili njegove banke po kreditu kojim izvoznikova banka financira izvozni posao</a:t>
          </a:r>
        </a:p>
      </dgm:t>
    </dgm:pt>
    <dgm:pt modelId="{72DAA8FA-8C8A-4DBD-A58C-71BF49C05676}" type="parTrans" cxnId="{77E738DC-D15B-49B5-8C81-D2A8C0AC6FC4}">
      <dgm:prSet/>
      <dgm:spPr/>
      <dgm:t>
        <a:bodyPr/>
        <a:lstStyle/>
        <a:p>
          <a:endParaRPr lang="en-US"/>
        </a:p>
      </dgm:t>
    </dgm:pt>
    <dgm:pt modelId="{B90CA538-4C1F-413D-837C-4EEFE1C71604}" type="sibTrans" cxnId="{77E738DC-D15B-49B5-8C81-D2A8C0AC6FC4}">
      <dgm:prSet/>
      <dgm:spPr/>
      <dgm:t>
        <a:bodyPr/>
        <a:lstStyle/>
        <a:p>
          <a:endParaRPr lang="en-US"/>
        </a:p>
      </dgm:t>
    </dgm:pt>
    <dgm:pt modelId="{D8A88CE9-7410-43C8-B3B5-2C99A9CD3328}">
      <dgm:prSet/>
      <dgm:spPr/>
      <dgm:t>
        <a:bodyPr/>
        <a:lstStyle/>
        <a:p>
          <a:r>
            <a:rPr lang="hr-HR" b="1"/>
            <a:t>Razina pokrića </a:t>
          </a:r>
          <a:r>
            <a:rPr lang="hr-HR"/>
            <a:t>– najviše 95%, ovisno o procjeni rizika</a:t>
          </a:r>
        </a:p>
      </dgm:t>
    </dgm:pt>
    <dgm:pt modelId="{24515923-E704-4029-B301-B78A4C6C1C65}" type="parTrans" cxnId="{76B23127-7601-4DD0-BA98-0FECFD3C0B2B}">
      <dgm:prSet/>
      <dgm:spPr/>
      <dgm:t>
        <a:bodyPr/>
        <a:lstStyle/>
        <a:p>
          <a:endParaRPr lang="en-US"/>
        </a:p>
      </dgm:t>
    </dgm:pt>
    <dgm:pt modelId="{3003DF9B-A976-452A-9502-301B676195D3}" type="sibTrans" cxnId="{76B23127-7601-4DD0-BA98-0FECFD3C0B2B}">
      <dgm:prSet/>
      <dgm:spPr/>
      <dgm:t>
        <a:bodyPr/>
        <a:lstStyle/>
        <a:p>
          <a:endParaRPr lang="en-US"/>
        </a:p>
      </dgm:t>
    </dgm:pt>
    <dgm:pt modelId="{F547A9A7-1A73-4B67-B55C-C9F0418334D2}" type="pres">
      <dgm:prSet presAssocID="{53E5B4DB-E35C-429F-A530-0E8AB511404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C7466A-CFF2-41AE-85E7-4BF41F61B97E}" type="pres">
      <dgm:prSet presAssocID="{53E5B4DB-E35C-429F-A530-0E8AB511404F}" presName="dummyMaxCanvas" presStyleCnt="0">
        <dgm:presLayoutVars/>
      </dgm:prSet>
      <dgm:spPr/>
    </dgm:pt>
    <dgm:pt modelId="{3078AB7B-4998-4B8A-A62B-07CE67C0B7C3}" type="pres">
      <dgm:prSet presAssocID="{53E5B4DB-E35C-429F-A530-0E8AB511404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9D683-D7FD-49A4-BAD5-FC8B323E790C}" type="pres">
      <dgm:prSet presAssocID="{53E5B4DB-E35C-429F-A530-0E8AB511404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C5792-5BFE-43DB-9994-FF1C229F3447}" type="pres">
      <dgm:prSet presAssocID="{53E5B4DB-E35C-429F-A530-0E8AB511404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297AC-8C46-4D46-B343-D1BC2AB2DD8B}" type="pres">
      <dgm:prSet presAssocID="{53E5B4DB-E35C-429F-A530-0E8AB511404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8C818-EDD9-44AB-A7CF-695D9CB92977}" type="pres">
      <dgm:prSet presAssocID="{53E5B4DB-E35C-429F-A530-0E8AB511404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B3298-648F-4E02-8786-4ADED307DEC5}" type="pres">
      <dgm:prSet presAssocID="{53E5B4DB-E35C-429F-A530-0E8AB511404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CDA29-FFB6-46F8-A567-94918BDB0C37}" type="pres">
      <dgm:prSet presAssocID="{53E5B4DB-E35C-429F-A530-0E8AB511404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901E7-116B-456A-9EF1-7674E36538CF}" type="pres">
      <dgm:prSet presAssocID="{53E5B4DB-E35C-429F-A530-0E8AB511404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7D9B2-E4EC-4BF5-AEE3-AE2FF79DF463}" type="pres">
      <dgm:prSet presAssocID="{53E5B4DB-E35C-429F-A530-0E8AB511404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23095-73CE-425A-BEF6-A08690135632}" type="pres">
      <dgm:prSet presAssocID="{53E5B4DB-E35C-429F-A530-0E8AB511404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19CB2-CBD3-4E0F-ACCF-F149B446681C}" type="pres">
      <dgm:prSet presAssocID="{53E5B4DB-E35C-429F-A530-0E8AB511404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28B98B-84A2-4BFA-98E6-298C7E1C5191}" type="presOf" srcId="{798D810A-FBCC-455E-A424-0BF31C1C0412}" destId="{58123095-73CE-425A-BEF6-A08690135632}" srcOrd="1" destOrd="0" presId="urn:microsoft.com/office/officeart/2005/8/layout/vProcess5"/>
    <dgm:cxn modelId="{3EEEF6A7-9A56-4543-92AE-5DAF20494FC4}" srcId="{53E5B4DB-E35C-429F-A530-0E8AB511404F}" destId="{AB8E39CF-63D1-4588-9441-3E44765DA73D}" srcOrd="1" destOrd="0" parTransId="{76F40D6C-11DD-45CF-B914-787329E166A0}" sibTransId="{4B6B0528-5C72-4B9B-83B0-68AA3DBFFD4D}"/>
    <dgm:cxn modelId="{87243814-C603-48D0-8AA5-9C5251C1D645}" type="presOf" srcId="{B90CA538-4C1F-413D-837C-4EEFE1C71604}" destId="{492CDA29-FFB6-46F8-A567-94918BDB0C37}" srcOrd="0" destOrd="0" presId="urn:microsoft.com/office/officeart/2005/8/layout/vProcess5"/>
    <dgm:cxn modelId="{76B23127-7601-4DD0-BA98-0FECFD3C0B2B}" srcId="{53E5B4DB-E35C-429F-A530-0E8AB511404F}" destId="{D8A88CE9-7410-43C8-B3B5-2C99A9CD3328}" srcOrd="3" destOrd="0" parTransId="{24515923-E704-4029-B301-B78A4C6C1C65}" sibTransId="{3003DF9B-A976-452A-9502-301B676195D3}"/>
    <dgm:cxn modelId="{0E06CD28-5910-48E5-9906-4212CDA11C4E}" type="presOf" srcId="{AB8E39CF-63D1-4588-9441-3E44765DA73D}" destId="{A239D683-D7FD-49A4-BAD5-FC8B323E790C}" srcOrd="0" destOrd="0" presId="urn:microsoft.com/office/officeart/2005/8/layout/vProcess5"/>
    <dgm:cxn modelId="{0287D8B9-5834-47F4-80E0-A67A80301AE3}" type="presOf" srcId="{D8A88CE9-7410-43C8-B3B5-2C99A9CD3328}" destId="{4C519CB2-CBD3-4E0F-ACCF-F149B446681C}" srcOrd="1" destOrd="0" presId="urn:microsoft.com/office/officeart/2005/8/layout/vProcess5"/>
    <dgm:cxn modelId="{2116044D-68D7-442C-B001-338D1D414A2E}" type="presOf" srcId="{DFF1CE62-66BC-4B92-9475-F856F187A426}" destId="{3078AB7B-4998-4B8A-A62B-07CE67C0B7C3}" srcOrd="0" destOrd="0" presId="urn:microsoft.com/office/officeart/2005/8/layout/vProcess5"/>
    <dgm:cxn modelId="{75F8D8E3-8E1E-4BE0-B5B0-4B756C4A3CFB}" type="presOf" srcId="{AB8E39CF-63D1-4588-9441-3E44765DA73D}" destId="{B227D9B2-E4EC-4BF5-AEE3-AE2FF79DF463}" srcOrd="1" destOrd="0" presId="urn:microsoft.com/office/officeart/2005/8/layout/vProcess5"/>
    <dgm:cxn modelId="{1A532CA6-EC68-4783-AA94-3375E38F4522}" type="presOf" srcId="{53E5B4DB-E35C-429F-A530-0E8AB511404F}" destId="{F547A9A7-1A73-4B67-B55C-C9F0418334D2}" srcOrd="0" destOrd="0" presId="urn:microsoft.com/office/officeart/2005/8/layout/vProcess5"/>
    <dgm:cxn modelId="{C35868F6-F9E8-4046-AA3C-DC5592A3A4C5}" type="presOf" srcId="{DFF1CE62-66BC-4B92-9475-F856F187A426}" destId="{8E6901E7-116B-456A-9EF1-7674E36538CF}" srcOrd="1" destOrd="0" presId="urn:microsoft.com/office/officeart/2005/8/layout/vProcess5"/>
    <dgm:cxn modelId="{73C9EB69-7EA5-4E14-BBB3-B965112320CD}" type="presOf" srcId="{94F69B1B-6102-4546-8BC5-17A9AE495B62}" destId="{65A8C818-EDD9-44AB-A7CF-695D9CB92977}" srcOrd="0" destOrd="0" presId="urn:microsoft.com/office/officeart/2005/8/layout/vProcess5"/>
    <dgm:cxn modelId="{77E738DC-D15B-49B5-8C81-D2A8C0AC6FC4}" srcId="{53E5B4DB-E35C-429F-A530-0E8AB511404F}" destId="{798D810A-FBCC-455E-A424-0BF31C1C0412}" srcOrd="2" destOrd="0" parTransId="{72DAA8FA-8C8A-4DBD-A58C-71BF49C05676}" sibTransId="{B90CA538-4C1F-413D-837C-4EEFE1C71604}"/>
    <dgm:cxn modelId="{BEAA3F0E-5AC0-455B-93BC-4BB01EB95AA5}" type="presOf" srcId="{4B6B0528-5C72-4B9B-83B0-68AA3DBFFD4D}" destId="{978B3298-648F-4E02-8786-4ADED307DEC5}" srcOrd="0" destOrd="0" presId="urn:microsoft.com/office/officeart/2005/8/layout/vProcess5"/>
    <dgm:cxn modelId="{46ED3917-F0AC-42B8-8DD2-3B076B7C96DB}" srcId="{53E5B4DB-E35C-429F-A530-0E8AB511404F}" destId="{DFF1CE62-66BC-4B92-9475-F856F187A426}" srcOrd="0" destOrd="0" parTransId="{29E9641A-9B2A-4DC4-B3FD-F5CEB6D7AE10}" sibTransId="{94F69B1B-6102-4546-8BC5-17A9AE495B62}"/>
    <dgm:cxn modelId="{072C932A-D6AB-4FB3-93D6-19D155DB4718}" type="presOf" srcId="{798D810A-FBCC-455E-A424-0BF31C1C0412}" destId="{546C5792-5BFE-43DB-9994-FF1C229F3447}" srcOrd="0" destOrd="0" presId="urn:microsoft.com/office/officeart/2005/8/layout/vProcess5"/>
    <dgm:cxn modelId="{236D4CD2-546F-4F14-B8E7-A93EA0B45C27}" type="presOf" srcId="{D8A88CE9-7410-43C8-B3B5-2C99A9CD3328}" destId="{D27297AC-8C46-4D46-B343-D1BC2AB2DD8B}" srcOrd="0" destOrd="0" presId="urn:microsoft.com/office/officeart/2005/8/layout/vProcess5"/>
    <dgm:cxn modelId="{41D34781-32AB-410D-81EB-751FB5D736D1}" type="presParOf" srcId="{F547A9A7-1A73-4B67-B55C-C9F0418334D2}" destId="{5BC7466A-CFF2-41AE-85E7-4BF41F61B97E}" srcOrd="0" destOrd="0" presId="urn:microsoft.com/office/officeart/2005/8/layout/vProcess5"/>
    <dgm:cxn modelId="{8DFBF467-121C-41F6-A69C-FA9790C2D45E}" type="presParOf" srcId="{F547A9A7-1A73-4B67-B55C-C9F0418334D2}" destId="{3078AB7B-4998-4B8A-A62B-07CE67C0B7C3}" srcOrd="1" destOrd="0" presId="urn:microsoft.com/office/officeart/2005/8/layout/vProcess5"/>
    <dgm:cxn modelId="{3C822280-714F-41FA-A8E0-96FC25CE4F69}" type="presParOf" srcId="{F547A9A7-1A73-4B67-B55C-C9F0418334D2}" destId="{A239D683-D7FD-49A4-BAD5-FC8B323E790C}" srcOrd="2" destOrd="0" presId="urn:microsoft.com/office/officeart/2005/8/layout/vProcess5"/>
    <dgm:cxn modelId="{3471484D-79B4-401B-A6E8-CBF09AD09C05}" type="presParOf" srcId="{F547A9A7-1A73-4B67-B55C-C9F0418334D2}" destId="{546C5792-5BFE-43DB-9994-FF1C229F3447}" srcOrd="3" destOrd="0" presId="urn:microsoft.com/office/officeart/2005/8/layout/vProcess5"/>
    <dgm:cxn modelId="{D7F4DA2F-A3E2-4029-A93C-C930E78C612B}" type="presParOf" srcId="{F547A9A7-1A73-4B67-B55C-C9F0418334D2}" destId="{D27297AC-8C46-4D46-B343-D1BC2AB2DD8B}" srcOrd="4" destOrd="0" presId="urn:microsoft.com/office/officeart/2005/8/layout/vProcess5"/>
    <dgm:cxn modelId="{506BD96A-3033-4C11-AF54-9EACA9EA6782}" type="presParOf" srcId="{F547A9A7-1A73-4B67-B55C-C9F0418334D2}" destId="{65A8C818-EDD9-44AB-A7CF-695D9CB92977}" srcOrd="5" destOrd="0" presId="urn:microsoft.com/office/officeart/2005/8/layout/vProcess5"/>
    <dgm:cxn modelId="{2AC806DC-E6DB-4244-A8A8-FC8CA450FFE4}" type="presParOf" srcId="{F547A9A7-1A73-4B67-B55C-C9F0418334D2}" destId="{978B3298-648F-4E02-8786-4ADED307DEC5}" srcOrd="6" destOrd="0" presId="urn:microsoft.com/office/officeart/2005/8/layout/vProcess5"/>
    <dgm:cxn modelId="{9773B8F4-48DC-4260-9E7A-F70E58124D68}" type="presParOf" srcId="{F547A9A7-1A73-4B67-B55C-C9F0418334D2}" destId="{492CDA29-FFB6-46F8-A567-94918BDB0C37}" srcOrd="7" destOrd="0" presId="urn:microsoft.com/office/officeart/2005/8/layout/vProcess5"/>
    <dgm:cxn modelId="{89D2B9F8-3C56-473F-86A8-36A80FB09F05}" type="presParOf" srcId="{F547A9A7-1A73-4B67-B55C-C9F0418334D2}" destId="{8E6901E7-116B-456A-9EF1-7674E36538CF}" srcOrd="8" destOrd="0" presId="urn:microsoft.com/office/officeart/2005/8/layout/vProcess5"/>
    <dgm:cxn modelId="{E6497618-4610-40C0-9561-0027797A2E69}" type="presParOf" srcId="{F547A9A7-1A73-4B67-B55C-C9F0418334D2}" destId="{B227D9B2-E4EC-4BF5-AEE3-AE2FF79DF463}" srcOrd="9" destOrd="0" presId="urn:microsoft.com/office/officeart/2005/8/layout/vProcess5"/>
    <dgm:cxn modelId="{92B49DAD-65FB-46D2-9382-23F6A8DD21C0}" type="presParOf" srcId="{F547A9A7-1A73-4B67-B55C-C9F0418334D2}" destId="{58123095-73CE-425A-BEF6-A08690135632}" srcOrd="10" destOrd="0" presId="urn:microsoft.com/office/officeart/2005/8/layout/vProcess5"/>
    <dgm:cxn modelId="{8E8FEA44-0F11-4F52-B73F-C5C9F75DF6DF}" type="presParOf" srcId="{F547A9A7-1A73-4B67-B55C-C9F0418334D2}" destId="{4C519CB2-CBD3-4E0F-ACCF-F149B446681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C4E43A-DCF6-4D56-BFAA-BAD2B53ACC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7DC1047-719A-49E7-A2C2-62B13C708872}">
      <dgm:prSet phldrT="[Text]" custT="1"/>
      <dgm:spPr/>
      <dgm:t>
        <a:bodyPr/>
        <a:lstStyle/>
        <a:p>
          <a:r>
            <a:rPr lang="hr-HR" sz="1600" b="1" dirty="0"/>
            <a:t>Osigurana svota</a:t>
          </a:r>
        </a:p>
      </dgm:t>
    </dgm:pt>
    <dgm:pt modelId="{58F72CD7-A24C-4EFB-B34A-1EB37CE6C828}" type="parTrans" cxnId="{D4F65316-8F94-4BC8-ACB8-B0E7BF3EEA9F}">
      <dgm:prSet/>
      <dgm:spPr/>
      <dgm:t>
        <a:bodyPr/>
        <a:lstStyle/>
        <a:p>
          <a:endParaRPr lang="hr-HR"/>
        </a:p>
      </dgm:t>
    </dgm:pt>
    <dgm:pt modelId="{5FEBB0F2-4B3E-41DA-805A-A09DA3099876}" type="sibTrans" cxnId="{D4F65316-8F94-4BC8-ACB8-B0E7BF3EEA9F}">
      <dgm:prSet/>
      <dgm:spPr/>
      <dgm:t>
        <a:bodyPr/>
        <a:lstStyle/>
        <a:p>
          <a:endParaRPr lang="hr-HR"/>
        </a:p>
      </dgm:t>
    </dgm:pt>
    <dgm:pt modelId="{8BBADEFA-C57C-4003-9D45-5CA7187A7598}">
      <dgm:prSet phldrT="[Text]" custT="1"/>
      <dgm:spPr/>
      <dgm:t>
        <a:bodyPr/>
        <a:lstStyle/>
        <a:p>
          <a:r>
            <a:rPr lang="hr-HR" sz="1600" b="1" dirty="0"/>
            <a:t>Razina pokrića</a:t>
          </a:r>
        </a:p>
      </dgm:t>
    </dgm:pt>
    <dgm:pt modelId="{78EBC0BB-6FB7-42A6-9A64-E9CC20A01094}" type="parTrans" cxnId="{520C71A0-FCFE-4DA3-8790-ADBDB8AC082C}">
      <dgm:prSet/>
      <dgm:spPr/>
      <dgm:t>
        <a:bodyPr/>
        <a:lstStyle/>
        <a:p>
          <a:endParaRPr lang="hr-HR"/>
        </a:p>
      </dgm:t>
    </dgm:pt>
    <dgm:pt modelId="{C0C55E95-EE7F-496E-A255-7D8BFEF3E81F}" type="sibTrans" cxnId="{520C71A0-FCFE-4DA3-8790-ADBDB8AC082C}">
      <dgm:prSet/>
      <dgm:spPr/>
      <dgm:t>
        <a:bodyPr/>
        <a:lstStyle/>
        <a:p>
          <a:endParaRPr lang="hr-HR"/>
        </a:p>
      </dgm:t>
    </dgm:pt>
    <dgm:pt modelId="{C9F7446C-6210-446B-B5C7-275157B2A053}">
      <dgm:prSet phldrT="[Text]" custT="1"/>
      <dgm:spPr/>
      <dgm:t>
        <a:bodyPr/>
        <a:lstStyle/>
        <a:p>
          <a:r>
            <a:rPr lang="hr-HR" sz="1600" b="1" dirty="0"/>
            <a:t>Predmet osiguranja</a:t>
          </a:r>
        </a:p>
      </dgm:t>
    </dgm:pt>
    <dgm:pt modelId="{A493A05E-BF29-4D6A-96AC-35EFDE677265}" type="parTrans" cxnId="{10FC1F06-5F3E-46FF-878A-EFE2AE0A20B2}">
      <dgm:prSet/>
      <dgm:spPr/>
      <dgm:t>
        <a:bodyPr/>
        <a:lstStyle/>
        <a:p>
          <a:endParaRPr lang="hr-HR"/>
        </a:p>
      </dgm:t>
    </dgm:pt>
    <dgm:pt modelId="{75BD53E3-9050-44C6-9FC5-91ED69A82039}" type="sibTrans" cxnId="{10FC1F06-5F3E-46FF-878A-EFE2AE0A20B2}">
      <dgm:prSet/>
      <dgm:spPr/>
      <dgm:t>
        <a:bodyPr/>
        <a:lstStyle/>
        <a:p>
          <a:endParaRPr lang="hr-HR"/>
        </a:p>
      </dgm:t>
    </dgm:pt>
    <dgm:pt modelId="{61BB32DF-B909-4B28-9069-4B1735DCA3A9}">
      <dgm:prSet custT="1"/>
      <dgm:spPr/>
      <dgm:t>
        <a:bodyPr/>
        <a:lstStyle/>
        <a:p>
          <a:pPr algn="just"/>
          <a:r>
            <a:rPr lang="hr-HR" sz="1300" dirty="0">
              <a:solidFill>
                <a:schemeClr val="tx2"/>
              </a:solidFill>
              <a:latin typeface="Calibri Light" panose="020F0302020204030204" pitchFamily="34" charset="0"/>
            </a:rPr>
            <a:t>Novčani iznos na koji je zaključeno osiguranje, ne može biti veći od iznosa garancije</a:t>
          </a:r>
        </a:p>
      </dgm:t>
    </dgm:pt>
    <dgm:pt modelId="{D1986882-36B6-41E4-AE0E-425D3DE2D613}" type="parTrans" cxnId="{CB10BBCA-EBDC-4E16-9D60-7F1E47AA9227}">
      <dgm:prSet/>
      <dgm:spPr/>
      <dgm:t>
        <a:bodyPr/>
        <a:lstStyle/>
        <a:p>
          <a:endParaRPr lang="hr-HR"/>
        </a:p>
      </dgm:t>
    </dgm:pt>
    <dgm:pt modelId="{454B28B9-B703-41B0-B795-35F960410AA1}" type="sibTrans" cxnId="{CB10BBCA-EBDC-4E16-9D60-7F1E47AA9227}">
      <dgm:prSet/>
      <dgm:spPr/>
      <dgm:t>
        <a:bodyPr/>
        <a:lstStyle/>
        <a:p>
          <a:endParaRPr lang="hr-HR"/>
        </a:p>
      </dgm:t>
    </dgm:pt>
    <dgm:pt modelId="{42B7DD87-A28B-499D-AB47-2C3447C9B04E}">
      <dgm:prSet custT="1"/>
      <dgm:spPr/>
      <dgm:t>
        <a:bodyPr/>
        <a:lstStyle/>
        <a:p>
          <a:pPr algn="just"/>
          <a:r>
            <a:rPr lang="hr-HR" altLang="sr-Latn-RS" sz="1300" dirty="0">
              <a:solidFill>
                <a:schemeClr val="tx2"/>
              </a:solidFill>
              <a:latin typeface="Calibri Light" panose="020F0302020204030204" pitchFamily="34" charset="0"/>
              <a:cs typeface="Arial" panose="020B0604020202020204" pitchFamily="34" charset="0"/>
            </a:rPr>
            <a:t>Najviše 90% za neosnovani poziv i najviše 80% za osnovani poziv</a:t>
          </a:r>
          <a:endParaRPr lang="hr-HR" sz="1300" dirty="0">
            <a:solidFill>
              <a:schemeClr val="tx2"/>
            </a:solidFill>
            <a:latin typeface="Calibri Light" panose="020F0302020204030204" pitchFamily="34" charset="0"/>
          </a:endParaRPr>
        </a:p>
      </dgm:t>
    </dgm:pt>
    <dgm:pt modelId="{3614AA2D-19AE-4CD5-A21E-E3AFC532DBB8}" type="parTrans" cxnId="{B479C6AF-3E8A-4B6A-A62E-C76FACD2B618}">
      <dgm:prSet/>
      <dgm:spPr/>
      <dgm:t>
        <a:bodyPr/>
        <a:lstStyle/>
        <a:p>
          <a:endParaRPr lang="hr-HR"/>
        </a:p>
      </dgm:t>
    </dgm:pt>
    <dgm:pt modelId="{217A5167-F099-4154-B321-54B6DE2DD4B3}" type="sibTrans" cxnId="{B479C6AF-3E8A-4B6A-A62E-C76FACD2B618}">
      <dgm:prSet/>
      <dgm:spPr/>
      <dgm:t>
        <a:bodyPr/>
        <a:lstStyle/>
        <a:p>
          <a:endParaRPr lang="hr-HR"/>
        </a:p>
      </dgm:t>
    </dgm:pt>
    <dgm:pt modelId="{93821482-1966-4555-B477-6E8E5F47C138}">
      <dgm:prSet custT="1"/>
      <dgm:spPr/>
      <dgm:t>
        <a:bodyPr/>
        <a:lstStyle/>
        <a:p>
          <a:r>
            <a:rPr lang="hr-HR" altLang="sr-Latn-RS" sz="1300" dirty="0">
              <a:solidFill>
                <a:schemeClr val="tx2"/>
              </a:solidFill>
              <a:latin typeface="Calibri Light" panose="020F0302020204030204" pitchFamily="34" charset="0"/>
              <a:cs typeface="Arial" panose="020B0604020202020204" pitchFamily="34" charset="0"/>
            </a:rPr>
            <a:t>Potraživanja banke po izdanoj garanciji</a:t>
          </a:r>
          <a:endParaRPr lang="hr-HR" sz="1300" dirty="0">
            <a:solidFill>
              <a:schemeClr val="tx2"/>
            </a:solidFill>
            <a:latin typeface="Calibri Light" panose="020F0302020204030204" pitchFamily="34" charset="0"/>
          </a:endParaRPr>
        </a:p>
      </dgm:t>
    </dgm:pt>
    <dgm:pt modelId="{A66F893D-79D9-4D14-875F-47C8C40DBE02}" type="parTrans" cxnId="{2BA1A7E6-F27C-41BA-95DB-68FFEAEA7E3C}">
      <dgm:prSet/>
      <dgm:spPr/>
      <dgm:t>
        <a:bodyPr/>
        <a:lstStyle/>
        <a:p>
          <a:endParaRPr lang="hr-HR"/>
        </a:p>
      </dgm:t>
    </dgm:pt>
    <dgm:pt modelId="{C5DF52E2-7117-412B-8900-076129DBB4DC}" type="sibTrans" cxnId="{2BA1A7E6-F27C-41BA-95DB-68FFEAEA7E3C}">
      <dgm:prSet/>
      <dgm:spPr/>
      <dgm:t>
        <a:bodyPr/>
        <a:lstStyle/>
        <a:p>
          <a:endParaRPr lang="hr-HR"/>
        </a:p>
      </dgm:t>
    </dgm:pt>
    <dgm:pt modelId="{7A9B0B23-3A3C-4AC3-B338-14B23F2D1E85}">
      <dgm:prSet custT="1"/>
      <dgm:spPr/>
      <dgm:t>
        <a:bodyPr/>
        <a:lstStyle/>
        <a:p>
          <a:r>
            <a:rPr lang="hr-HR" sz="1600" b="1" dirty="0"/>
            <a:t>Premija osiguranja</a:t>
          </a:r>
        </a:p>
      </dgm:t>
    </dgm:pt>
    <dgm:pt modelId="{FCB55AB5-E0B5-44A8-8C59-F705117C3A22}" type="parTrans" cxnId="{93177784-8FBA-4F37-9658-D893BAAAA964}">
      <dgm:prSet/>
      <dgm:spPr/>
      <dgm:t>
        <a:bodyPr/>
        <a:lstStyle/>
        <a:p>
          <a:endParaRPr lang="hr-HR"/>
        </a:p>
      </dgm:t>
    </dgm:pt>
    <dgm:pt modelId="{0C6FB314-4617-421B-AE5B-63040A16F528}" type="sibTrans" cxnId="{93177784-8FBA-4F37-9658-D893BAAAA964}">
      <dgm:prSet/>
      <dgm:spPr/>
      <dgm:t>
        <a:bodyPr/>
        <a:lstStyle/>
        <a:p>
          <a:endParaRPr lang="hr-HR"/>
        </a:p>
      </dgm:t>
    </dgm:pt>
    <dgm:pt modelId="{018F04D7-56B6-47B7-A139-87064DA9964A}">
      <dgm:prSet custT="1"/>
      <dgm:spPr/>
      <dgm:t>
        <a:bodyPr/>
        <a:lstStyle/>
        <a:p>
          <a:pPr algn="just"/>
          <a:r>
            <a:rPr lang="hr-HR" sz="1300" b="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ea typeface="+mn-ea"/>
              <a:cs typeface="Calibri" pitchFamily="34" charset="0"/>
            </a:rPr>
            <a:t>Rizik osnovanog poziva po garanciji - premiju plaća poslovna banka</a:t>
          </a:r>
          <a:endParaRPr lang="hr-HR" sz="1300" dirty="0">
            <a:solidFill>
              <a:schemeClr val="tx2"/>
            </a:solidFill>
            <a:latin typeface="Calibri Light" panose="020F0302020204030204" pitchFamily="34" charset="0"/>
          </a:endParaRPr>
        </a:p>
      </dgm:t>
    </dgm:pt>
    <dgm:pt modelId="{07F195E9-A94C-4914-A9B7-1F9D65231399}" type="parTrans" cxnId="{5586A8FD-8724-43AC-954A-3CCFE475B626}">
      <dgm:prSet/>
      <dgm:spPr/>
      <dgm:t>
        <a:bodyPr/>
        <a:lstStyle/>
        <a:p>
          <a:endParaRPr lang="hr-HR"/>
        </a:p>
      </dgm:t>
    </dgm:pt>
    <dgm:pt modelId="{73E0C584-6CD8-4087-B8D2-BA4ECB7096F2}" type="sibTrans" cxnId="{5586A8FD-8724-43AC-954A-3CCFE475B626}">
      <dgm:prSet/>
      <dgm:spPr/>
      <dgm:t>
        <a:bodyPr/>
        <a:lstStyle/>
        <a:p>
          <a:endParaRPr lang="hr-HR"/>
        </a:p>
      </dgm:t>
    </dgm:pt>
    <dgm:pt modelId="{1BC00796-6DEC-45E8-A3C7-6F5BB881DF7C}">
      <dgm:prSet phldrT="[Text]" custT="1"/>
      <dgm:spPr/>
      <dgm:t>
        <a:bodyPr/>
        <a:lstStyle/>
        <a:p>
          <a:r>
            <a:rPr lang="hr-HR" sz="1600" b="1" dirty="0"/>
            <a:t>Korisnici osiguranja</a:t>
          </a:r>
        </a:p>
      </dgm:t>
    </dgm:pt>
    <dgm:pt modelId="{98431D0A-47E5-4BAF-ADA8-6798B0754520}" type="parTrans" cxnId="{812939E6-6C73-4AE4-85F9-A8F80BC4C42B}">
      <dgm:prSet/>
      <dgm:spPr/>
      <dgm:t>
        <a:bodyPr/>
        <a:lstStyle/>
        <a:p>
          <a:endParaRPr lang="en-US"/>
        </a:p>
      </dgm:t>
    </dgm:pt>
    <dgm:pt modelId="{21C4DD46-9DEE-4680-8C22-B0218C638CD2}" type="sibTrans" cxnId="{812939E6-6C73-4AE4-85F9-A8F80BC4C42B}">
      <dgm:prSet/>
      <dgm:spPr/>
      <dgm:t>
        <a:bodyPr/>
        <a:lstStyle/>
        <a:p>
          <a:endParaRPr lang="en-US"/>
        </a:p>
      </dgm:t>
    </dgm:pt>
    <dgm:pt modelId="{1C440435-D846-4496-A3CF-C088DB926CD1}">
      <dgm:prSet phldrT="[Text]" custT="1"/>
      <dgm:spPr/>
      <dgm:t>
        <a:bodyPr/>
        <a:lstStyle/>
        <a:p>
          <a:pPr algn="just"/>
          <a:r>
            <a:rPr lang="hr-HR" altLang="sr-Latn-RS" sz="1300" dirty="0">
              <a:solidFill>
                <a:schemeClr val="tx2"/>
              </a:solidFill>
              <a:latin typeface="Calibri Light" panose="020F0302020204030204" pitchFamily="34" charset="0"/>
              <a:cs typeface="Arial" panose="020B0604020202020204" pitchFamily="34" charset="0"/>
            </a:rPr>
            <a:t>Banke koje prate izvoznike koji imaju potrebu za činidbenim garancijama i koji izvoze u rizičnije države</a:t>
          </a:r>
          <a:endParaRPr lang="hr-HR" sz="1300" b="0" dirty="0">
            <a:solidFill>
              <a:schemeClr val="tx2"/>
            </a:solidFill>
            <a:latin typeface="Calibri Light" panose="020F0302020204030204" pitchFamily="34" charset="0"/>
          </a:endParaRPr>
        </a:p>
      </dgm:t>
    </dgm:pt>
    <dgm:pt modelId="{E373477C-803C-4766-9B20-43B2AADDC966}" type="parTrans" cxnId="{92434FF8-A6F3-426E-82A3-75EB621830A5}">
      <dgm:prSet/>
      <dgm:spPr/>
      <dgm:t>
        <a:bodyPr/>
        <a:lstStyle/>
        <a:p>
          <a:endParaRPr lang="en-US"/>
        </a:p>
      </dgm:t>
    </dgm:pt>
    <dgm:pt modelId="{B658900A-787F-4D51-92F0-5452CC1185FF}" type="sibTrans" cxnId="{92434FF8-A6F3-426E-82A3-75EB621830A5}">
      <dgm:prSet/>
      <dgm:spPr/>
      <dgm:t>
        <a:bodyPr/>
        <a:lstStyle/>
        <a:p>
          <a:endParaRPr lang="en-US"/>
        </a:p>
      </dgm:t>
    </dgm:pt>
    <dgm:pt modelId="{D1D1B868-A5FE-4365-8A14-E554B74E9484}">
      <dgm:prSet custT="1"/>
      <dgm:spPr/>
      <dgm:t>
        <a:bodyPr/>
        <a:lstStyle/>
        <a:p>
          <a:pPr algn="just"/>
          <a:r>
            <a:rPr lang="hr-HR" sz="1300" b="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ea typeface="+mn-ea"/>
              <a:cs typeface="Calibri" pitchFamily="34" charset="0"/>
            </a:rPr>
            <a:t>Rizik neosnovanog poziva po garanciji - premiju plaća izvoznik</a:t>
          </a:r>
          <a:endParaRPr lang="hr-HR" sz="1300" dirty="0">
            <a:solidFill>
              <a:srgbClr val="FF0000"/>
            </a:solidFill>
            <a:latin typeface="Calibri Light" panose="020F0302020204030204" pitchFamily="34" charset="0"/>
          </a:endParaRPr>
        </a:p>
      </dgm:t>
    </dgm:pt>
    <dgm:pt modelId="{16575669-E2B6-4E33-BCDC-406055604FDE}" type="parTrans" cxnId="{9315B89F-FF89-4844-AE27-431AA1A0EF6B}">
      <dgm:prSet/>
      <dgm:spPr/>
      <dgm:t>
        <a:bodyPr/>
        <a:lstStyle/>
        <a:p>
          <a:endParaRPr lang="en-US"/>
        </a:p>
      </dgm:t>
    </dgm:pt>
    <dgm:pt modelId="{EF5E3080-CBFC-43E2-B5DA-8CAE4F8FF418}" type="sibTrans" cxnId="{9315B89F-FF89-4844-AE27-431AA1A0EF6B}">
      <dgm:prSet/>
      <dgm:spPr/>
      <dgm:t>
        <a:bodyPr/>
        <a:lstStyle/>
        <a:p>
          <a:endParaRPr lang="en-US"/>
        </a:p>
      </dgm:t>
    </dgm:pt>
    <dgm:pt modelId="{46651EFE-9335-40BE-972F-4F1C895874DC}" type="pres">
      <dgm:prSet presAssocID="{80C4E43A-DCF6-4D56-BFAA-BAD2B53ACC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9DEACA-720C-4AAC-B1E5-47E1CF91F63D}" type="pres">
      <dgm:prSet presAssocID="{1BC00796-6DEC-45E8-A3C7-6F5BB881DF7C}" presName="parentLin" presStyleCnt="0"/>
      <dgm:spPr/>
    </dgm:pt>
    <dgm:pt modelId="{C27CE25D-B2EF-4D54-9A09-96C0ABE5CA1E}" type="pres">
      <dgm:prSet presAssocID="{1BC00796-6DEC-45E8-A3C7-6F5BB881DF7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C6DE2A9-14DD-4543-93CC-1E1901344D98}" type="pres">
      <dgm:prSet presAssocID="{1BC00796-6DEC-45E8-A3C7-6F5BB881DF7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26149-1F07-4A47-85B1-81CBB1AC7B7A}" type="pres">
      <dgm:prSet presAssocID="{1BC00796-6DEC-45E8-A3C7-6F5BB881DF7C}" presName="negativeSpace" presStyleCnt="0"/>
      <dgm:spPr/>
    </dgm:pt>
    <dgm:pt modelId="{781388DC-7522-4CF5-B642-B82B576BC831}" type="pres">
      <dgm:prSet presAssocID="{1BC00796-6DEC-45E8-A3C7-6F5BB881DF7C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BFBD3-FFAD-4459-AC83-00CA7B0D158B}" type="pres">
      <dgm:prSet presAssocID="{21C4DD46-9DEE-4680-8C22-B0218C638CD2}" presName="spaceBetweenRectangles" presStyleCnt="0"/>
      <dgm:spPr/>
    </dgm:pt>
    <dgm:pt modelId="{0DF278E7-4DE4-4E8E-9847-6F15FC84DA03}" type="pres">
      <dgm:prSet presAssocID="{77DC1047-719A-49E7-A2C2-62B13C708872}" presName="parentLin" presStyleCnt="0"/>
      <dgm:spPr/>
    </dgm:pt>
    <dgm:pt modelId="{7D4AB54A-BFA4-444F-840E-4E0430EB3804}" type="pres">
      <dgm:prSet presAssocID="{77DC1047-719A-49E7-A2C2-62B13C70887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3CB05CD1-031B-414F-A53C-0CAB06DCAB2B}" type="pres">
      <dgm:prSet presAssocID="{77DC1047-719A-49E7-A2C2-62B13C70887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C0EBD-A121-4289-9F6B-530CB0B30EAD}" type="pres">
      <dgm:prSet presAssocID="{77DC1047-719A-49E7-A2C2-62B13C708872}" presName="negativeSpace" presStyleCnt="0"/>
      <dgm:spPr/>
    </dgm:pt>
    <dgm:pt modelId="{FF477AF0-8519-4DF4-A1F2-8E39A71BA8FA}" type="pres">
      <dgm:prSet presAssocID="{77DC1047-719A-49E7-A2C2-62B13C70887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84B4A-A207-4A35-B888-52FABF085F6A}" type="pres">
      <dgm:prSet presAssocID="{5FEBB0F2-4B3E-41DA-805A-A09DA3099876}" presName="spaceBetweenRectangles" presStyleCnt="0"/>
      <dgm:spPr/>
    </dgm:pt>
    <dgm:pt modelId="{C60B5FC0-4DD8-4BDB-A96C-1BCDB3E051FF}" type="pres">
      <dgm:prSet presAssocID="{8BBADEFA-C57C-4003-9D45-5CA7187A7598}" presName="parentLin" presStyleCnt="0"/>
      <dgm:spPr/>
    </dgm:pt>
    <dgm:pt modelId="{8319C38C-3056-4D2A-9F37-938A78D40BE1}" type="pres">
      <dgm:prSet presAssocID="{8BBADEFA-C57C-4003-9D45-5CA7187A7598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0FAC1A20-D34A-4E9C-9581-53D3D5817EC1}" type="pres">
      <dgm:prSet presAssocID="{8BBADEFA-C57C-4003-9D45-5CA7187A759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125EA-C664-46DC-BF24-89E77A1425D2}" type="pres">
      <dgm:prSet presAssocID="{8BBADEFA-C57C-4003-9D45-5CA7187A7598}" presName="negativeSpace" presStyleCnt="0"/>
      <dgm:spPr/>
    </dgm:pt>
    <dgm:pt modelId="{9B64B400-1AF1-4944-BD48-54073652B081}" type="pres">
      <dgm:prSet presAssocID="{8BBADEFA-C57C-4003-9D45-5CA7187A7598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51A24-4D7A-425C-AB15-894B7F9E1C03}" type="pres">
      <dgm:prSet presAssocID="{C0C55E95-EE7F-496E-A255-7D8BFEF3E81F}" presName="spaceBetweenRectangles" presStyleCnt="0"/>
      <dgm:spPr/>
    </dgm:pt>
    <dgm:pt modelId="{88CD9E5F-68D1-4682-A673-7DF7D9803DCF}" type="pres">
      <dgm:prSet presAssocID="{C9F7446C-6210-446B-B5C7-275157B2A053}" presName="parentLin" presStyleCnt="0"/>
      <dgm:spPr/>
    </dgm:pt>
    <dgm:pt modelId="{2604A1EC-EA2B-405B-AF5D-1EA65F3CA60C}" type="pres">
      <dgm:prSet presAssocID="{C9F7446C-6210-446B-B5C7-275157B2A053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68D310FE-490F-43C4-8BDD-4EDCEFF9F628}" type="pres">
      <dgm:prSet presAssocID="{C9F7446C-6210-446B-B5C7-275157B2A05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31ADE-9BF9-47C9-B824-424FE3431FC2}" type="pres">
      <dgm:prSet presAssocID="{C9F7446C-6210-446B-B5C7-275157B2A053}" presName="negativeSpace" presStyleCnt="0"/>
      <dgm:spPr/>
    </dgm:pt>
    <dgm:pt modelId="{7A9660D1-EE08-4734-A6FF-18C6F273D5BF}" type="pres">
      <dgm:prSet presAssocID="{C9F7446C-6210-446B-B5C7-275157B2A05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650C6-7740-4A6D-B5EC-F0E37B6D6196}" type="pres">
      <dgm:prSet presAssocID="{75BD53E3-9050-44C6-9FC5-91ED69A82039}" presName="spaceBetweenRectangles" presStyleCnt="0"/>
      <dgm:spPr/>
    </dgm:pt>
    <dgm:pt modelId="{54BF2E3C-2B6C-4C26-9CE3-33D0470857B3}" type="pres">
      <dgm:prSet presAssocID="{7A9B0B23-3A3C-4AC3-B338-14B23F2D1E85}" presName="parentLin" presStyleCnt="0"/>
      <dgm:spPr/>
    </dgm:pt>
    <dgm:pt modelId="{EAB58AB2-51E6-4820-8DF1-4F8C568B844A}" type="pres">
      <dgm:prSet presAssocID="{7A9B0B23-3A3C-4AC3-B338-14B23F2D1E85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FC17EF3E-A296-499D-8E66-F51BD4777454}" type="pres">
      <dgm:prSet presAssocID="{7A9B0B23-3A3C-4AC3-B338-14B23F2D1E8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4B336-0739-42DB-9148-5F9BCD6E07C5}" type="pres">
      <dgm:prSet presAssocID="{7A9B0B23-3A3C-4AC3-B338-14B23F2D1E85}" presName="negativeSpace" presStyleCnt="0"/>
      <dgm:spPr/>
    </dgm:pt>
    <dgm:pt modelId="{86C0E785-A02C-4D71-86A9-C660C79E0337}" type="pres">
      <dgm:prSet presAssocID="{7A9B0B23-3A3C-4AC3-B338-14B23F2D1E8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DF2FCF-6DE2-4318-81E8-F37B0EF5B2EE}" type="presOf" srcId="{1BC00796-6DEC-45E8-A3C7-6F5BB881DF7C}" destId="{1C6DE2A9-14DD-4543-93CC-1E1901344D98}" srcOrd="1" destOrd="0" presId="urn:microsoft.com/office/officeart/2005/8/layout/list1"/>
    <dgm:cxn modelId="{7DF83ED0-4312-4D2B-BD38-4C50045C37AC}" type="presOf" srcId="{C9F7446C-6210-446B-B5C7-275157B2A053}" destId="{2604A1EC-EA2B-405B-AF5D-1EA65F3CA60C}" srcOrd="0" destOrd="0" presId="urn:microsoft.com/office/officeart/2005/8/layout/list1"/>
    <dgm:cxn modelId="{7AF23BF7-14E7-42CE-9A76-38D6D9D81D60}" type="presOf" srcId="{7A9B0B23-3A3C-4AC3-B338-14B23F2D1E85}" destId="{EAB58AB2-51E6-4820-8DF1-4F8C568B844A}" srcOrd="0" destOrd="0" presId="urn:microsoft.com/office/officeart/2005/8/layout/list1"/>
    <dgm:cxn modelId="{D4F65316-8F94-4BC8-ACB8-B0E7BF3EEA9F}" srcId="{80C4E43A-DCF6-4D56-BFAA-BAD2B53ACC3D}" destId="{77DC1047-719A-49E7-A2C2-62B13C708872}" srcOrd="1" destOrd="0" parTransId="{58F72CD7-A24C-4EFB-B34A-1EB37CE6C828}" sibTransId="{5FEBB0F2-4B3E-41DA-805A-A09DA3099876}"/>
    <dgm:cxn modelId="{520C71A0-FCFE-4DA3-8790-ADBDB8AC082C}" srcId="{80C4E43A-DCF6-4D56-BFAA-BAD2B53ACC3D}" destId="{8BBADEFA-C57C-4003-9D45-5CA7187A7598}" srcOrd="2" destOrd="0" parTransId="{78EBC0BB-6FB7-42A6-9A64-E9CC20A01094}" sibTransId="{C0C55E95-EE7F-496E-A255-7D8BFEF3E81F}"/>
    <dgm:cxn modelId="{44AD4761-C92D-4635-B0B8-4DB6F6A6B1EC}" type="presOf" srcId="{77DC1047-719A-49E7-A2C2-62B13C708872}" destId="{7D4AB54A-BFA4-444F-840E-4E0430EB3804}" srcOrd="0" destOrd="0" presId="urn:microsoft.com/office/officeart/2005/8/layout/list1"/>
    <dgm:cxn modelId="{95994F0F-849A-4D91-8616-A585DBDBA295}" type="presOf" srcId="{C9F7446C-6210-446B-B5C7-275157B2A053}" destId="{68D310FE-490F-43C4-8BDD-4EDCEFF9F628}" srcOrd="1" destOrd="0" presId="urn:microsoft.com/office/officeart/2005/8/layout/list1"/>
    <dgm:cxn modelId="{3966029A-8132-420B-B12A-0C031B04E0A6}" type="presOf" srcId="{D1D1B868-A5FE-4365-8A14-E554B74E9484}" destId="{86C0E785-A02C-4D71-86A9-C660C79E0337}" srcOrd="0" destOrd="1" presId="urn:microsoft.com/office/officeart/2005/8/layout/list1"/>
    <dgm:cxn modelId="{2BA1A7E6-F27C-41BA-95DB-68FFEAEA7E3C}" srcId="{C9F7446C-6210-446B-B5C7-275157B2A053}" destId="{93821482-1966-4555-B477-6E8E5F47C138}" srcOrd="0" destOrd="0" parTransId="{A66F893D-79D9-4D14-875F-47C8C40DBE02}" sibTransId="{C5DF52E2-7117-412B-8900-076129DBB4DC}"/>
    <dgm:cxn modelId="{9B7F70FB-0B20-4481-B249-A3852AF648E1}" type="presOf" srcId="{7A9B0B23-3A3C-4AC3-B338-14B23F2D1E85}" destId="{FC17EF3E-A296-499D-8E66-F51BD4777454}" srcOrd="1" destOrd="0" presId="urn:microsoft.com/office/officeart/2005/8/layout/list1"/>
    <dgm:cxn modelId="{A7295FBF-E333-44FE-A2A2-BD5280ECDB3B}" type="presOf" srcId="{77DC1047-719A-49E7-A2C2-62B13C708872}" destId="{3CB05CD1-031B-414F-A53C-0CAB06DCAB2B}" srcOrd="1" destOrd="0" presId="urn:microsoft.com/office/officeart/2005/8/layout/list1"/>
    <dgm:cxn modelId="{5586A8FD-8724-43AC-954A-3CCFE475B626}" srcId="{7A9B0B23-3A3C-4AC3-B338-14B23F2D1E85}" destId="{018F04D7-56B6-47B7-A139-87064DA9964A}" srcOrd="0" destOrd="0" parTransId="{07F195E9-A94C-4914-A9B7-1F9D65231399}" sibTransId="{73E0C584-6CD8-4087-B8D2-BA4ECB7096F2}"/>
    <dgm:cxn modelId="{92434FF8-A6F3-426E-82A3-75EB621830A5}" srcId="{1BC00796-6DEC-45E8-A3C7-6F5BB881DF7C}" destId="{1C440435-D846-4496-A3CF-C088DB926CD1}" srcOrd="0" destOrd="0" parTransId="{E373477C-803C-4766-9B20-43B2AADDC966}" sibTransId="{B658900A-787F-4D51-92F0-5452CC1185FF}"/>
    <dgm:cxn modelId="{0F00BEDE-3ED7-4A9E-A2D7-AF08C11261E2}" type="presOf" srcId="{8BBADEFA-C57C-4003-9D45-5CA7187A7598}" destId="{8319C38C-3056-4D2A-9F37-938A78D40BE1}" srcOrd="0" destOrd="0" presId="urn:microsoft.com/office/officeart/2005/8/layout/list1"/>
    <dgm:cxn modelId="{2AA7B2A6-6B0B-4806-B3C8-5DBC7723269E}" type="presOf" srcId="{61BB32DF-B909-4B28-9069-4B1735DCA3A9}" destId="{FF477AF0-8519-4DF4-A1F2-8E39A71BA8FA}" srcOrd="0" destOrd="0" presId="urn:microsoft.com/office/officeart/2005/8/layout/list1"/>
    <dgm:cxn modelId="{B479C6AF-3E8A-4B6A-A62E-C76FACD2B618}" srcId="{8BBADEFA-C57C-4003-9D45-5CA7187A7598}" destId="{42B7DD87-A28B-499D-AB47-2C3447C9B04E}" srcOrd="0" destOrd="0" parTransId="{3614AA2D-19AE-4CD5-A21E-E3AFC532DBB8}" sibTransId="{217A5167-F099-4154-B321-54B6DE2DD4B3}"/>
    <dgm:cxn modelId="{10FC1F06-5F3E-46FF-878A-EFE2AE0A20B2}" srcId="{80C4E43A-DCF6-4D56-BFAA-BAD2B53ACC3D}" destId="{C9F7446C-6210-446B-B5C7-275157B2A053}" srcOrd="3" destOrd="0" parTransId="{A493A05E-BF29-4D6A-96AC-35EFDE677265}" sibTransId="{75BD53E3-9050-44C6-9FC5-91ED69A82039}"/>
    <dgm:cxn modelId="{33A46EA9-DC8A-4A8E-881F-96D708CC9C3E}" type="presOf" srcId="{1C440435-D846-4496-A3CF-C088DB926CD1}" destId="{781388DC-7522-4CF5-B642-B82B576BC831}" srcOrd="0" destOrd="0" presId="urn:microsoft.com/office/officeart/2005/8/layout/list1"/>
    <dgm:cxn modelId="{CB10BBCA-EBDC-4E16-9D60-7F1E47AA9227}" srcId="{77DC1047-719A-49E7-A2C2-62B13C708872}" destId="{61BB32DF-B909-4B28-9069-4B1735DCA3A9}" srcOrd="0" destOrd="0" parTransId="{D1986882-36B6-41E4-AE0E-425D3DE2D613}" sibTransId="{454B28B9-B703-41B0-B795-35F960410AA1}"/>
    <dgm:cxn modelId="{9315B89F-FF89-4844-AE27-431AA1A0EF6B}" srcId="{7A9B0B23-3A3C-4AC3-B338-14B23F2D1E85}" destId="{D1D1B868-A5FE-4365-8A14-E554B74E9484}" srcOrd="1" destOrd="0" parTransId="{16575669-E2B6-4E33-BCDC-406055604FDE}" sibTransId="{EF5E3080-CBFC-43E2-B5DA-8CAE4F8FF418}"/>
    <dgm:cxn modelId="{36106728-FF42-4316-BCA0-0312786755D0}" type="presOf" srcId="{1BC00796-6DEC-45E8-A3C7-6F5BB881DF7C}" destId="{C27CE25D-B2EF-4D54-9A09-96C0ABE5CA1E}" srcOrd="0" destOrd="0" presId="urn:microsoft.com/office/officeart/2005/8/layout/list1"/>
    <dgm:cxn modelId="{6B226CF9-3C65-48D1-8B4A-B906C43E5C99}" type="presOf" srcId="{93821482-1966-4555-B477-6E8E5F47C138}" destId="{7A9660D1-EE08-4734-A6FF-18C6F273D5BF}" srcOrd="0" destOrd="0" presId="urn:microsoft.com/office/officeart/2005/8/layout/list1"/>
    <dgm:cxn modelId="{28711647-C976-463E-9EFC-76E5677A0CF7}" type="presOf" srcId="{80C4E43A-DCF6-4D56-BFAA-BAD2B53ACC3D}" destId="{46651EFE-9335-40BE-972F-4F1C895874DC}" srcOrd="0" destOrd="0" presId="urn:microsoft.com/office/officeart/2005/8/layout/list1"/>
    <dgm:cxn modelId="{698991F3-C74B-476F-923A-7C28B4B4E8F6}" type="presOf" srcId="{018F04D7-56B6-47B7-A139-87064DA9964A}" destId="{86C0E785-A02C-4D71-86A9-C660C79E0337}" srcOrd="0" destOrd="0" presId="urn:microsoft.com/office/officeart/2005/8/layout/list1"/>
    <dgm:cxn modelId="{812939E6-6C73-4AE4-85F9-A8F80BC4C42B}" srcId="{80C4E43A-DCF6-4D56-BFAA-BAD2B53ACC3D}" destId="{1BC00796-6DEC-45E8-A3C7-6F5BB881DF7C}" srcOrd="0" destOrd="0" parTransId="{98431D0A-47E5-4BAF-ADA8-6798B0754520}" sibTransId="{21C4DD46-9DEE-4680-8C22-B0218C638CD2}"/>
    <dgm:cxn modelId="{93177784-8FBA-4F37-9658-D893BAAAA964}" srcId="{80C4E43A-DCF6-4D56-BFAA-BAD2B53ACC3D}" destId="{7A9B0B23-3A3C-4AC3-B338-14B23F2D1E85}" srcOrd="4" destOrd="0" parTransId="{FCB55AB5-E0B5-44A8-8C59-F705117C3A22}" sibTransId="{0C6FB314-4617-421B-AE5B-63040A16F528}"/>
    <dgm:cxn modelId="{4270CD0D-0A09-4BA3-9DB8-29951EA673C9}" type="presOf" srcId="{42B7DD87-A28B-499D-AB47-2C3447C9B04E}" destId="{9B64B400-1AF1-4944-BD48-54073652B081}" srcOrd="0" destOrd="0" presId="urn:microsoft.com/office/officeart/2005/8/layout/list1"/>
    <dgm:cxn modelId="{5DE87C08-CD23-4A69-B46A-5757DAE369F2}" type="presOf" srcId="{8BBADEFA-C57C-4003-9D45-5CA7187A7598}" destId="{0FAC1A20-D34A-4E9C-9581-53D3D5817EC1}" srcOrd="1" destOrd="0" presId="urn:microsoft.com/office/officeart/2005/8/layout/list1"/>
    <dgm:cxn modelId="{3C000554-6EB7-4251-B8A6-7091DAA9FC00}" type="presParOf" srcId="{46651EFE-9335-40BE-972F-4F1C895874DC}" destId="{279DEACA-720C-4AAC-B1E5-47E1CF91F63D}" srcOrd="0" destOrd="0" presId="urn:microsoft.com/office/officeart/2005/8/layout/list1"/>
    <dgm:cxn modelId="{1B4FF16D-C5F3-4B3B-AE14-147F3746E4E0}" type="presParOf" srcId="{279DEACA-720C-4AAC-B1E5-47E1CF91F63D}" destId="{C27CE25D-B2EF-4D54-9A09-96C0ABE5CA1E}" srcOrd="0" destOrd="0" presId="urn:microsoft.com/office/officeart/2005/8/layout/list1"/>
    <dgm:cxn modelId="{ED90E3FC-5FF5-4419-AE2E-E26BEE3CF1BD}" type="presParOf" srcId="{279DEACA-720C-4AAC-B1E5-47E1CF91F63D}" destId="{1C6DE2A9-14DD-4543-93CC-1E1901344D98}" srcOrd="1" destOrd="0" presId="urn:microsoft.com/office/officeart/2005/8/layout/list1"/>
    <dgm:cxn modelId="{623199E8-F9CA-484B-87CA-904114B4040E}" type="presParOf" srcId="{46651EFE-9335-40BE-972F-4F1C895874DC}" destId="{5F426149-1F07-4A47-85B1-81CBB1AC7B7A}" srcOrd="1" destOrd="0" presId="urn:microsoft.com/office/officeart/2005/8/layout/list1"/>
    <dgm:cxn modelId="{F49BF023-556C-42D6-B959-C960D94219F2}" type="presParOf" srcId="{46651EFE-9335-40BE-972F-4F1C895874DC}" destId="{781388DC-7522-4CF5-B642-B82B576BC831}" srcOrd="2" destOrd="0" presId="urn:microsoft.com/office/officeart/2005/8/layout/list1"/>
    <dgm:cxn modelId="{DE61BB57-551D-449E-A859-70A2B02BC8ED}" type="presParOf" srcId="{46651EFE-9335-40BE-972F-4F1C895874DC}" destId="{6C2BFBD3-FFAD-4459-AC83-00CA7B0D158B}" srcOrd="3" destOrd="0" presId="urn:microsoft.com/office/officeart/2005/8/layout/list1"/>
    <dgm:cxn modelId="{D4EE5AD2-4E2D-4A1D-B02A-0F5869BC0354}" type="presParOf" srcId="{46651EFE-9335-40BE-972F-4F1C895874DC}" destId="{0DF278E7-4DE4-4E8E-9847-6F15FC84DA03}" srcOrd="4" destOrd="0" presId="urn:microsoft.com/office/officeart/2005/8/layout/list1"/>
    <dgm:cxn modelId="{DEB8649E-6619-4B09-8EE2-AE6AE89DD251}" type="presParOf" srcId="{0DF278E7-4DE4-4E8E-9847-6F15FC84DA03}" destId="{7D4AB54A-BFA4-444F-840E-4E0430EB3804}" srcOrd="0" destOrd="0" presId="urn:microsoft.com/office/officeart/2005/8/layout/list1"/>
    <dgm:cxn modelId="{DCA79EC1-16FD-40FB-A7DB-EF0C54EE683E}" type="presParOf" srcId="{0DF278E7-4DE4-4E8E-9847-6F15FC84DA03}" destId="{3CB05CD1-031B-414F-A53C-0CAB06DCAB2B}" srcOrd="1" destOrd="0" presId="urn:microsoft.com/office/officeart/2005/8/layout/list1"/>
    <dgm:cxn modelId="{FF45668C-6954-4207-BB30-B75922412BA3}" type="presParOf" srcId="{46651EFE-9335-40BE-972F-4F1C895874DC}" destId="{5FEC0EBD-A121-4289-9F6B-530CB0B30EAD}" srcOrd="5" destOrd="0" presId="urn:microsoft.com/office/officeart/2005/8/layout/list1"/>
    <dgm:cxn modelId="{FA7E72FA-0BBC-4E75-9A21-2F431DE1D638}" type="presParOf" srcId="{46651EFE-9335-40BE-972F-4F1C895874DC}" destId="{FF477AF0-8519-4DF4-A1F2-8E39A71BA8FA}" srcOrd="6" destOrd="0" presId="urn:microsoft.com/office/officeart/2005/8/layout/list1"/>
    <dgm:cxn modelId="{A6A2C89F-93BA-49D6-885A-8F74D556E975}" type="presParOf" srcId="{46651EFE-9335-40BE-972F-4F1C895874DC}" destId="{4F184B4A-A207-4A35-B888-52FABF085F6A}" srcOrd="7" destOrd="0" presId="urn:microsoft.com/office/officeart/2005/8/layout/list1"/>
    <dgm:cxn modelId="{39798A6F-A07A-414E-BC3A-C5D5EE774F1A}" type="presParOf" srcId="{46651EFE-9335-40BE-972F-4F1C895874DC}" destId="{C60B5FC0-4DD8-4BDB-A96C-1BCDB3E051FF}" srcOrd="8" destOrd="0" presId="urn:microsoft.com/office/officeart/2005/8/layout/list1"/>
    <dgm:cxn modelId="{674BCDFC-DEDD-4861-81C6-B7C9605E04E2}" type="presParOf" srcId="{C60B5FC0-4DD8-4BDB-A96C-1BCDB3E051FF}" destId="{8319C38C-3056-4D2A-9F37-938A78D40BE1}" srcOrd="0" destOrd="0" presId="urn:microsoft.com/office/officeart/2005/8/layout/list1"/>
    <dgm:cxn modelId="{775305B4-35B2-4E27-8D6F-0A6267C60EED}" type="presParOf" srcId="{C60B5FC0-4DD8-4BDB-A96C-1BCDB3E051FF}" destId="{0FAC1A20-D34A-4E9C-9581-53D3D5817EC1}" srcOrd="1" destOrd="0" presId="urn:microsoft.com/office/officeart/2005/8/layout/list1"/>
    <dgm:cxn modelId="{5850F07D-4456-4595-8A91-304015008143}" type="presParOf" srcId="{46651EFE-9335-40BE-972F-4F1C895874DC}" destId="{70A125EA-C664-46DC-BF24-89E77A1425D2}" srcOrd="9" destOrd="0" presId="urn:microsoft.com/office/officeart/2005/8/layout/list1"/>
    <dgm:cxn modelId="{6F680FB4-44BC-4D05-8089-6AAE4EEB9B00}" type="presParOf" srcId="{46651EFE-9335-40BE-972F-4F1C895874DC}" destId="{9B64B400-1AF1-4944-BD48-54073652B081}" srcOrd="10" destOrd="0" presId="urn:microsoft.com/office/officeart/2005/8/layout/list1"/>
    <dgm:cxn modelId="{2873D6B3-A486-4003-A394-22FA35058EC0}" type="presParOf" srcId="{46651EFE-9335-40BE-972F-4F1C895874DC}" destId="{DD051A24-4D7A-425C-AB15-894B7F9E1C03}" srcOrd="11" destOrd="0" presId="urn:microsoft.com/office/officeart/2005/8/layout/list1"/>
    <dgm:cxn modelId="{60D0A7C5-899E-4198-BA82-EEBE447205B5}" type="presParOf" srcId="{46651EFE-9335-40BE-972F-4F1C895874DC}" destId="{88CD9E5F-68D1-4682-A673-7DF7D9803DCF}" srcOrd="12" destOrd="0" presId="urn:microsoft.com/office/officeart/2005/8/layout/list1"/>
    <dgm:cxn modelId="{92083ACF-E554-44C7-BE8C-EB9EC8ACA5D4}" type="presParOf" srcId="{88CD9E5F-68D1-4682-A673-7DF7D9803DCF}" destId="{2604A1EC-EA2B-405B-AF5D-1EA65F3CA60C}" srcOrd="0" destOrd="0" presId="urn:microsoft.com/office/officeart/2005/8/layout/list1"/>
    <dgm:cxn modelId="{071CEDCF-10DB-4722-B0BE-2246CC4AF7FD}" type="presParOf" srcId="{88CD9E5F-68D1-4682-A673-7DF7D9803DCF}" destId="{68D310FE-490F-43C4-8BDD-4EDCEFF9F628}" srcOrd="1" destOrd="0" presId="urn:microsoft.com/office/officeart/2005/8/layout/list1"/>
    <dgm:cxn modelId="{F1EC3BC3-1199-4A77-886C-E7876D96B596}" type="presParOf" srcId="{46651EFE-9335-40BE-972F-4F1C895874DC}" destId="{A5931ADE-9BF9-47C9-B824-424FE3431FC2}" srcOrd="13" destOrd="0" presId="urn:microsoft.com/office/officeart/2005/8/layout/list1"/>
    <dgm:cxn modelId="{B1BA46D1-24F4-4959-8A2D-163A594EDE0B}" type="presParOf" srcId="{46651EFE-9335-40BE-972F-4F1C895874DC}" destId="{7A9660D1-EE08-4734-A6FF-18C6F273D5BF}" srcOrd="14" destOrd="0" presId="urn:microsoft.com/office/officeart/2005/8/layout/list1"/>
    <dgm:cxn modelId="{FFD9210F-D46F-42EB-829F-D0B18B8E9647}" type="presParOf" srcId="{46651EFE-9335-40BE-972F-4F1C895874DC}" destId="{D82650C6-7740-4A6D-B5EC-F0E37B6D6196}" srcOrd="15" destOrd="0" presId="urn:microsoft.com/office/officeart/2005/8/layout/list1"/>
    <dgm:cxn modelId="{499A2033-A87E-450D-A3D8-38D0E54DD88D}" type="presParOf" srcId="{46651EFE-9335-40BE-972F-4F1C895874DC}" destId="{54BF2E3C-2B6C-4C26-9CE3-33D0470857B3}" srcOrd="16" destOrd="0" presId="urn:microsoft.com/office/officeart/2005/8/layout/list1"/>
    <dgm:cxn modelId="{B3F547F5-C8F7-4BEC-AEDC-6B8425E3AF15}" type="presParOf" srcId="{54BF2E3C-2B6C-4C26-9CE3-33D0470857B3}" destId="{EAB58AB2-51E6-4820-8DF1-4F8C568B844A}" srcOrd="0" destOrd="0" presId="urn:microsoft.com/office/officeart/2005/8/layout/list1"/>
    <dgm:cxn modelId="{1A5D338F-1BFD-43AF-8BD9-A296C59D21E6}" type="presParOf" srcId="{54BF2E3C-2B6C-4C26-9CE3-33D0470857B3}" destId="{FC17EF3E-A296-499D-8E66-F51BD4777454}" srcOrd="1" destOrd="0" presId="urn:microsoft.com/office/officeart/2005/8/layout/list1"/>
    <dgm:cxn modelId="{72366F3B-F21B-4968-8BD1-216AF1C930B1}" type="presParOf" srcId="{46651EFE-9335-40BE-972F-4F1C895874DC}" destId="{0304B336-0739-42DB-9148-5F9BCD6E07C5}" srcOrd="17" destOrd="0" presId="urn:microsoft.com/office/officeart/2005/8/layout/list1"/>
    <dgm:cxn modelId="{940E5606-E74E-4B89-B2F1-F1619207E0C6}" type="presParOf" srcId="{46651EFE-9335-40BE-972F-4F1C895874DC}" destId="{86C0E785-A02C-4D71-86A9-C660C79E033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481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501481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300"/>
            </a:lvl1pPr>
          </a:lstStyle>
          <a:p>
            <a:fld id="{1E85BC1C-EA1D-4F54-A763-2F06C0FCD3F1}" type="datetimeFigureOut">
              <a:rPr lang="hr-HR" smtClean="0"/>
              <a:t>21.3.2017.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1"/>
            <a:ext cx="2974552" cy="501480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3421"/>
            <a:ext cx="2974552" cy="501480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300"/>
            </a:lvl1pPr>
          </a:lstStyle>
          <a:p>
            <a:fld id="{B5AFA432-DB11-4B86-8139-6EE5A6D3B1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1497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2503CFE-F36A-44E9-BE92-5EDAC6469B2F}" type="datetimeFigureOut">
              <a:rPr lang="hr-HR"/>
              <a:pPr>
                <a:defRPr/>
              </a:pPr>
              <a:t>21.3.2017.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2" tIns="48166" rIns="96332" bIns="48166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747578"/>
            <a:ext cx="5491480" cy="4497705"/>
          </a:xfrm>
          <a:prstGeom prst="rect">
            <a:avLst/>
          </a:prstGeom>
        </p:spPr>
        <p:txBody>
          <a:bodyPr vert="horz" lIns="96332" tIns="48166" rIns="96332" bIns="4816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3420"/>
            <a:ext cx="2974552" cy="499745"/>
          </a:xfrm>
          <a:prstGeom prst="rect">
            <a:avLst/>
          </a:prstGeom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32835D5-5241-46F3-BB0E-DE55876D6B11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6657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BA3CC-77FE-4CF6-87AB-4E258386729C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227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BA3CC-77FE-4CF6-87AB-4E258386729C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938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BA3CC-77FE-4CF6-87AB-4E258386729C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7032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742950" indent="-285750">
              <a:buClr>
                <a:schemeClr val="tx1"/>
              </a:buClr>
              <a:buFont typeface="Wingdings" pitchFamily="2" charset="2"/>
              <a:buChar char="w"/>
              <a:defRPr sz="1800"/>
            </a:lvl2pPr>
            <a:lvl3pPr marL="1143000" indent="-228600">
              <a:buClr>
                <a:schemeClr val="tx1"/>
              </a:buClr>
              <a:buFont typeface="Wingdings" pitchFamily="2" charset="2"/>
              <a:buChar char="w"/>
              <a:defRPr sz="1800"/>
            </a:lvl3pPr>
            <a:lvl4pPr marL="1600200" indent="-228600">
              <a:buClr>
                <a:schemeClr val="tx1"/>
              </a:buClr>
              <a:buFont typeface="Wingdings" pitchFamily="2" charset="2"/>
              <a:buChar char="w"/>
              <a:defRPr sz="1800"/>
            </a:lvl4pPr>
            <a:lvl5pPr marL="2057400" indent="-228600">
              <a:buClr>
                <a:schemeClr val="tx1"/>
              </a:buClr>
              <a:buFont typeface="Wingdings" pitchFamily="2" charset="2"/>
              <a:buChar char="w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276600" y="188913"/>
            <a:ext cx="547211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1F14C9-3601-4474-AF62-9B7A10C7BD88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339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0066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144000" cy="43926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250825" y="6597650"/>
            <a:ext cx="87137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hr-HR" sz="600">
                <a:solidFill>
                  <a:srgbClr val="A6A6A6"/>
                </a:solidFill>
              </a:rPr>
              <a:t>Hrvatska banka za obnovu i razvitak | </a:t>
            </a:r>
            <a:r>
              <a:rPr lang="en-US" sz="600">
                <a:solidFill>
                  <a:srgbClr val="A6A6A6"/>
                </a:solidFill>
              </a:rPr>
              <a:t>Strossmayerov trg 9, 10000 Zagreb |e-mail: hbor@hbor.hr | Tel: 01 4591 666, fax: 01 4591 721</a:t>
            </a:r>
            <a:endParaRPr lang="hr-HR" sz="600">
              <a:solidFill>
                <a:srgbClr val="A6A6A6"/>
              </a:solidFill>
            </a:endParaRPr>
          </a:p>
        </p:txBody>
      </p:sp>
      <p:pic>
        <p:nvPicPr>
          <p:cNvPr id="7" name="Picture 4" descr="Z:\Design\HBOR\ppt\poljoprivreda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92113"/>
            <a:ext cx="1296987" cy="12969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Z:\Design\HBOR\ppt\elementi\poduzetnistvo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3863" y="392113"/>
            <a:ext cx="1295400" cy="12954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Z:\Design\HBOR\ppt\turizam_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6800" y="392113"/>
            <a:ext cx="1296988" cy="12969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Z:\Design\HBOR\ppt\otoci_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9738" y="392113"/>
            <a:ext cx="1296987" cy="129698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iva.sunjic\Desktop\rom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4263" y="392113"/>
            <a:ext cx="1295400" cy="12985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8313" y="419100"/>
            <a:ext cx="2760662" cy="1274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468313" y="4581525"/>
            <a:ext cx="8424862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400"/>
            </a:lvl2pPr>
            <a:lvl3pPr marL="914400" indent="0">
              <a:buNone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68313" y="2564383"/>
            <a:ext cx="8135937" cy="93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97DC8EF-7AF2-4E2B-AE2D-A27BF57CE9C1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184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DCD1-88C3-0B43-BD8D-B5BD1347E533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4DF9-3BAA-F24D-90EE-B6EAF242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7325"/>
            <a:ext cx="9001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733425"/>
            <a:ext cx="9144000" cy="5864225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785813"/>
            <a:ext cx="9144000" cy="5759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2" name="Picture 11" descr="C:\Users\iva.sunjic\Desktop\rom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9788" y="6299200"/>
            <a:ext cx="452437" cy="4524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6381750"/>
            <a:ext cx="20605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8B4BEBF5-0173-4B74-A0A8-30E45A97CE82}" type="slidenum">
              <a:rPr lang="hr-HR"/>
              <a:pPr/>
              <a:t>‹#›</a:t>
            </a:fld>
            <a:endParaRPr lang="hr-HR"/>
          </a:p>
        </p:txBody>
      </p:sp>
      <p:sp>
        <p:nvSpPr>
          <p:cNvPr id="1031" name="TextBox 12"/>
          <p:cNvSpPr txBox="1">
            <a:spLocks noChangeArrowheads="1"/>
          </p:cNvSpPr>
          <p:nvPr/>
        </p:nvSpPr>
        <p:spPr bwMode="auto">
          <a:xfrm>
            <a:off x="250825" y="6597650"/>
            <a:ext cx="87137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hr-HR" sz="600"/>
              <a:t>Hrvatska banka za obnovu i razvitak | </a:t>
            </a:r>
            <a:r>
              <a:rPr lang="en-US" sz="600"/>
              <a:t>Strossmayerov trg 9, 10000 Zagreb |e-mail: hbor@hbor.hr | Tel: 01 4591 666, fax: 01 4591 721</a:t>
            </a:r>
            <a:endParaRPr lang="hr-HR" sz="600"/>
          </a:p>
        </p:txBody>
      </p:sp>
      <p:pic>
        <p:nvPicPr>
          <p:cNvPr id="1032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9001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18FAFC5-D012-428B-92DE-64429CC26710}" type="slidenum">
              <a:rPr lang="hr-HR">
                <a:solidFill>
                  <a:schemeClr val="bg1"/>
                </a:solidFill>
              </a:rPr>
              <a:pPr/>
              <a:t>1</a:t>
            </a:fld>
            <a:endParaRPr lang="hr-HR">
              <a:solidFill>
                <a:schemeClr val="bg1"/>
              </a:solidFill>
            </a:endParaRPr>
          </a:p>
        </p:txBody>
      </p:sp>
      <p:sp>
        <p:nvSpPr>
          <p:cNvPr id="4099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0" y="2564904"/>
            <a:ext cx="8928992" cy="12241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hr-H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Kako se </a:t>
            </a:r>
            <a:r>
              <a:rPr lang="hr-HR" sz="3200" b="1" dirty="0" smtClean="0">
                <a:solidFill>
                  <a:schemeClr val="tx2">
                    <a:lumMod val="50000"/>
                  </a:schemeClr>
                </a:solidFill>
              </a:rPr>
              <a:t>zaštititi </a:t>
            </a:r>
            <a:r>
              <a:rPr lang="hr-HR" sz="3200" b="1" dirty="0">
                <a:solidFill>
                  <a:schemeClr val="tx2">
                    <a:lumMod val="50000"/>
                  </a:schemeClr>
                </a:solidFill>
              </a:rPr>
              <a:t>od rizika neplaćanja?</a:t>
            </a:r>
          </a:p>
          <a:p>
            <a:pPr algn="ctr" eaLnBrk="1" hangingPunct="1"/>
            <a:endParaRPr lang="hr-HR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4483" y="4579246"/>
            <a:ext cx="8760026" cy="1800200"/>
          </a:xfrm>
        </p:spPr>
        <p:txBody>
          <a:bodyPr/>
          <a:lstStyle/>
          <a:p>
            <a:pPr algn="ctr"/>
            <a:endParaRPr lang="hr-HR" sz="1800" b="1" dirty="0"/>
          </a:p>
          <a:p>
            <a:pPr algn="ctr"/>
            <a:r>
              <a:rPr lang="hr-HR" sz="2000" b="1" dirty="0" smtClean="0"/>
              <a:t>Zagreb</a:t>
            </a:r>
            <a:r>
              <a:rPr lang="hr-HR" sz="2000" b="1" smtClean="0"/>
              <a:t>,  </a:t>
            </a:r>
            <a:r>
              <a:rPr lang="hr-HR" sz="2000" b="1" smtClean="0"/>
              <a:t>22. </a:t>
            </a:r>
            <a:r>
              <a:rPr lang="hr-HR" sz="2000" b="1" dirty="0" smtClean="0"/>
              <a:t>ožujka 2017.</a:t>
            </a:r>
            <a:endParaRPr lang="hr-HR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743700" cy="617538"/>
          </a:xfrm>
        </p:spPr>
        <p:txBody>
          <a:bodyPr>
            <a:noAutofit/>
          </a:bodyPr>
          <a:lstStyle/>
          <a:p>
            <a:pPr algn="r"/>
            <a:r>
              <a:rPr lang="hr-HR" sz="2700" b="1" dirty="0">
                <a:solidFill>
                  <a:schemeClr val="tx2">
                    <a:lumMod val="50000"/>
                  </a:schemeClr>
                </a:solidFill>
              </a:rPr>
              <a:t>Osiguranje kratkoročnih izvoznih potraživanja</a:t>
            </a:r>
            <a:endParaRPr lang="en-US" sz="27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73059637"/>
              </p:ext>
            </p:extLst>
          </p:nvPr>
        </p:nvGraphicFramePr>
        <p:xfrm>
          <a:off x="861648" y="1415562"/>
          <a:ext cx="4378568" cy="4253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06" y="2727467"/>
            <a:ext cx="2632497" cy="165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7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493" y="188640"/>
            <a:ext cx="6743700" cy="617538"/>
          </a:xfrm>
        </p:spPr>
        <p:txBody>
          <a:bodyPr>
            <a:noAutofit/>
          </a:bodyPr>
          <a:lstStyle/>
          <a:p>
            <a:pPr algn="r"/>
            <a:r>
              <a:rPr lang="hr-HR" sz="2700" b="1" dirty="0">
                <a:solidFill>
                  <a:schemeClr val="tx2">
                    <a:lumMod val="50000"/>
                  </a:schemeClr>
                </a:solidFill>
              </a:rPr>
              <a:t>Osiguranje kredita za pripremu izvoza</a:t>
            </a:r>
            <a:endParaRPr lang="en-US" sz="27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861647" y="1415562"/>
          <a:ext cx="4141176" cy="4253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43" y="2829494"/>
            <a:ext cx="3103685" cy="14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54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7624" y="187200"/>
            <a:ext cx="7848376" cy="431800"/>
          </a:xfrm>
        </p:spPr>
        <p:txBody>
          <a:bodyPr/>
          <a:lstStyle/>
          <a:p>
            <a:r>
              <a:rPr lang="hr-HR" altLang="sr-Latn-RS" sz="2300" b="1" dirty="0"/>
              <a:t>Osiguranje srednjoročno – dugoročnih izvoznih potraživanja </a:t>
            </a:r>
          </a:p>
          <a:p>
            <a:endParaRPr lang="hr-H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071E6A-B2C4-479D-BA57-3A337CDBFDC4}" type="slidenum">
              <a:rPr lang="hr-HR" smtClean="0">
                <a:solidFill>
                  <a:prstClr val="white"/>
                </a:solidFill>
              </a:rPr>
              <a:pPr/>
              <a:t>12</a:t>
            </a:fld>
            <a:endParaRPr lang="hr-HR">
              <a:solidFill>
                <a:prstClr val="white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082091"/>
              </p:ext>
            </p:extLst>
          </p:nvPr>
        </p:nvGraphicFramePr>
        <p:xfrm>
          <a:off x="467544" y="1124745"/>
          <a:ext cx="59766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192" y="1163410"/>
            <a:ext cx="2328193" cy="15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8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47664" y="187200"/>
            <a:ext cx="7488336" cy="431800"/>
          </a:xfrm>
        </p:spPr>
        <p:txBody>
          <a:bodyPr/>
          <a:lstStyle/>
          <a:p>
            <a:pPr lvl="0" eaLnBrk="1" hangingPunct="1"/>
            <a:r>
              <a:rPr lang="hr-HR" altLang="sr-Latn-RS" b="1" dirty="0">
                <a:solidFill>
                  <a:srgbClr val="002060"/>
                </a:solidFill>
              </a:rPr>
              <a:t>Osiguranje kredita ino. kupcu ili banci ino. kupca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071E6A-B2C4-479D-BA57-3A337CDBFDC4}" type="slidenum">
              <a:rPr lang="hr-HR" smtClean="0">
                <a:solidFill>
                  <a:prstClr val="white"/>
                </a:solidFill>
              </a:rPr>
              <a:pPr/>
              <a:t>13</a:t>
            </a:fld>
            <a:endParaRPr lang="hr-HR">
              <a:solidFill>
                <a:prstClr val="white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700902"/>
              </p:ext>
            </p:extLst>
          </p:nvPr>
        </p:nvGraphicFramePr>
        <p:xfrm>
          <a:off x="323876" y="1268760"/>
          <a:ext cx="640871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7709" y="1628800"/>
            <a:ext cx="2223372" cy="15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743700" cy="617538"/>
          </a:xfrm>
        </p:spPr>
        <p:txBody>
          <a:bodyPr>
            <a:noAutofit/>
          </a:bodyPr>
          <a:lstStyle/>
          <a:p>
            <a:pPr algn="r"/>
            <a:r>
              <a:rPr lang="hr-HR" sz="2700" b="1" dirty="0">
                <a:solidFill>
                  <a:schemeClr val="tx2">
                    <a:lumMod val="50000"/>
                  </a:schemeClr>
                </a:solidFill>
              </a:rPr>
              <a:t>Osiguranje činidbenih bankarskih garancija</a:t>
            </a:r>
            <a:endParaRPr lang="en-US" sz="27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861648" y="1415562"/>
          <a:ext cx="4536830" cy="4253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9762" y="2623783"/>
            <a:ext cx="2454252" cy="16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77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EE3F96-185C-4D8C-B928-1D0495510C65}" type="slidenum">
              <a:rPr lang="hr-HR" smtClean="0"/>
              <a:pPr>
                <a:defRPr/>
              </a:pPr>
              <a:t>15</a:t>
            </a:fld>
            <a:endParaRPr lang="hr-HR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body" sz="quarter" idx="10"/>
          </p:nvPr>
        </p:nvSpPr>
        <p:spPr bwMode="auto">
          <a:xfrm>
            <a:off x="2015827" y="152538"/>
            <a:ext cx="6840538" cy="5539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hr-HR" sz="3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Kako do odštete?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1848835"/>
            <a:ext cx="5256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b="1" dirty="0">
                <a:solidFill>
                  <a:srgbClr val="002060"/>
                </a:solidFill>
              </a:rPr>
              <a:t>Podnijeti odštetni zahtjev </a:t>
            </a:r>
            <a:r>
              <a:rPr lang="hr-HR" sz="2000" b="1" dirty="0" smtClean="0">
                <a:solidFill>
                  <a:srgbClr val="002060"/>
                </a:solidFill>
              </a:rPr>
              <a:t>HBOR-u</a:t>
            </a:r>
            <a:endParaRPr lang="hr-HR" sz="2000" b="1" dirty="0">
              <a:solidFill>
                <a:srgbClr val="002060"/>
              </a:solidFill>
            </a:endParaRPr>
          </a:p>
          <a:p>
            <a:endParaRPr lang="hr-HR" sz="10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b="1" dirty="0">
                <a:solidFill>
                  <a:srgbClr val="002060"/>
                </a:solidFill>
                <a:cs typeface="Times New Roman" pitchFamily="18" charset="0"/>
                <a:sym typeface="Wingdings" pitchFamily="2" charset="2"/>
              </a:rPr>
              <a:t>Prije isplate odštete zaključenje tipskog ugovora (ugovor o cesiji ili reguliranju međusobnih odnosa)</a:t>
            </a:r>
            <a:endParaRPr lang="hr-HR" sz="2000" b="1" dirty="0">
              <a:solidFill>
                <a:srgbClr val="002060"/>
              </a:solidFill>
            </a:endParaRPr>
          </a:p>
          <a:p>
            <a:endParaRPr lang="hr-HR" sz="10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b="1" dirty="0">
                <a:solidFill>
                  <a:srgbClr val="002060"/>
                </a:solidFill>
              </a:rPr>
              <a:t>Isplata odštete </a:t>
            </a:r>
            <a:r>
              <a:rPr lang="hr-HR" sz="2000" b="1" dirty="0" smtClean="0">
                <a:solidFill>
                  <a:srgbClr val="002060"/>
                </a:solidFill>
              </a:rPr>
              <a:t>nakon prihvaćanja </a:t>
            </a:r>
            <a:r>
              <a:rPr lang="hr-HR" sz="2000" b="1" dirty="0">
                <a:solidFill>
                  <a:srgbClr val="002060"/>
                </a:solidFill>
              </a:rPr>
              <a:t>odštetnog zahtjeva</a:t>
            </a:r>
          </a:p>
          <a:p>
            <a:endParaRPr lang="hr-HR" sz="10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b="1" dirty="0">
                <a:solidFill>
                  <a:srgbClr val="002060"/>
                </a:solidFill>
              </a:rPr>
              <a:t>Naknada troškova regresne naplate do max. 95%</a:t>
            </a:r>
          </a:p>
          <a:p>
            <a:endParaRPr lang="hr-HR" sz="10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b="1" dirty="0">
                <a:solidFill>
                  <a:srgbClr val="002060"/>
                </a:solidFill>
                <a:cs typeface="Times New Roman" pitchFamily="18" charset="0"/>
                <a:sym typeface="Wingdings" pitchFamily="2" charset="2"/>
              </a:rPr>
              <a:t>Regresna naplata - naplata potraživanja po isplaćenoj odšteti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648" y="1046853"/>
            <a:ext cx="643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C00000"/>
                </a:solidFill>
              </a:rPr>
              <a:t>ODŠTETA = osigurana svota - samopridržaj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47079"/>
            <a:ext cx="2820722" cy="20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51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96752"/>
            <a:ext cx="5976664" cy="410445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hr-HR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Otvoreno potraživanje: </a:t>
            </a:r>
            <a:r>
              <a:rPr lang="hr-HR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100.000 </a:t>
            </a:r>
            <a:r>
              <a:rPr lang="hr-HR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€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hr-HR" sz="1000" b="1" dirty="0">
              <a:solidFill>
                <a:srgbClr val="002060"/>
              </a:solidFill>
              <a:latin typeface="+mj-lt"/>
              <a:cs typeface="Times New Roman" pitchFamily="18" charset="0"/>
              <a:sym typeface="Wingdings" pitchFamily="2" charset="2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hr-HR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Osigurana svota: </a:t>
            </a:r>
            <a:r>
              <a:rPr lang="hr-HR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100.000 </a:t>
            </a:r>
            <a:r>
              <a:rPr lang="hr-HR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€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hr-HR" sz="1000" b="1" dirty="0">
              <a:solidFill>
                <a:srgbClr val="002060"/>
              </a:solidFill>
              <a:latin typeface="+mj-lt"/>
              <a:cs typeface="Times New Roman" pitchFamily="18" charset="0"/>
              <a:sym typeface="Wingdings" pitchFamily="2" charset="2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hr-HR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Samopridržaj = </a:t>
            </a:r>
            <a:r>
              <a:rPr lang="hr-HR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10%</a:t>
            </a:r>
            <a:endParaRPr lang="hr-HR" sz="2000" b="1" dirty="0">
              <a:solidFill>
                <a:srgbClr val="002060"/>
              </a:solidFill>
              <a:latin typeface="+mj-lt"/>
              <a:cs typeface="Times New Roman" pitchFamily="18" charset="0"/>
              <a:sym typeface="Wingdings" pitchFamily="2" charset="2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hr-HR" sz="2000" b="1" i="1" dirty="0">
              <a:solidFill>
                <a:srgbClr val="002060"/>
              </a:solidFill>
              <a:latin typeface="+mj-lt"/>
              <a:cs typeface="Times New Roman" pitchFamily="18" charset="0"/>
              <a:sym typeface="Wingdings" pitchFamily="2" charset="2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hr-HR" sz="2500" b="1" dirty="0">
                <a:solidFill>
                  <a:srgbClr val="C0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ODŠTETA = </a:t>
            </a:r>
            <a:r>
              <a:rPr lang="hr-HR" sz="2500" b="1" dirty="0" smtClean="0">
                <a:solidFill>
                  <a:srgbClr val="C0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100.000 </a:t>
            </a:r>
            <a:r>
              <a:rPr lang="hr-HR" sz="2500" b="1" dirty="0">
                <a:solidFill>
                  <a:srgbClr val="C0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€ – </a:t>
            </a:r>
            <a:r>
              <a:rPr lang="hr-HR" sz="2500" b="1" dirty="0" smtClean="0">
                <a:solidFill>
                  <a:srgbClr val="C0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10% </a:t>
            </a:r>
            <a:r>
              <a:rPr lang="hr-HR" sz="2500" b="1" dirty="0">
                <a:solidFill>
                  <a:srgbClr val="C0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= </a:t>
            </a:r>
            <a:r>
              <a:rPr lang="hr-HR" sz="2500" b="1" dirty="0" smtClean="0">
                <a:solidFill>
                  <a:srgbClr val="C0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90.000 </a:t>
            </a:r>
            <a:r>
              <a:rPr lang="hr-HR" sz="2500" b="1" dirty="0">
                <a:solidFill>
                  <a:srgbClr val="C0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€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hr-HR" sz="1000" b="1" dirty="0">
              <a:solidFill>
                <a:srgbClr val="002060"/>
              </a:solidFill>
              <a:latin typeface="+mj-lt"/>
              <a:cs typeface="Times New Roman" pitchFamily="18" charset="0"/>
              <a:sym typeface="Wingdings" pitchFamily="2" charset="2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hr-HR" sz="2000" b="1" dirty="0">
              <a:solidFill>
                <a:srgbClr val="002060"/>
              </a:solidFill>
              <a:latin typeface="+mj-lt"/>
              <a:cs typeface="Times New Roman" pitchFamily="18" charset="0"/>
              <a:sym typeface="Wingdings" pitchFamily="2" charset="2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hr-HR" sz="22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POKRIĆE TROŠKOVA I REGRESNA NAPLATA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hr-HR" sz="1000" dirty="0">
              <a:solidFill>
                <a:srgbClr val="002060"/>
              </a:solidFill>
              <a:latin typeface="+mj-lt"/>
              <a:cs typeface="Times New Roman" pitchFamily="18" charset="0"/>
              <a:sym typeface="Wingdings" pitchFamily="2" charset="2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hr-HR" sz="2000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Potencijalna odšteta / Otvoreno potraživanje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hr-HR" sz="1000" dirty="0">
              <a:solidFill>
                <a:srgbClr val="002060"/>
              </a:solidFill>
              <a:latin typeface="+mj-lt"/>
              <a:cs typeface="Times New Roman" pitchFamily="18" charset="0"/>
              <a:sym typeface="Wingdings" pitchFamily="2" charset="2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hr-HR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90.000 </a:t>
            </a:r>
            <a:r>
              <a:rPr lang="hr-HR" sz="2000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€ </a:t>
            </a:r>
            <a:r>
              <a:rPr lang="hr-HR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/ 100.000 </a:t>
            </a:r>
            <a:r>
              <a:rPr lang="hr-HR" sz="2000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€ = </a:t>
            </a:r>
            <a:r>
              <a:rPr lang="hr-HR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90% </a:t>
            </a:r>
            <a:r>
              <a:rPr lang="hr-HR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troškova snosi HBOR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sz="quarter" idx="10"/>
          </p:nvPr>
        </p:nvSpPr>
        <p:spPr>
          <a:xfrm>
            <a:off x="2555776" y="116632"/>
            <a:ext cx="6300192" cy="765175"/>
          </a:xfrm>
        </p:spPr>
        <p:txBody>
          <a:bodyPr/>
          <a:lstStyle/>
          <a:p>
            <a:pPr eaLnBrk="1" hangingPunct="1">
              <a:defRPr/>
            </a:pPr>
            <a:r>
              <a:rPr lang="hr-HR" sz="3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Primjer izračuna odštete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5460319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U slučaju regresne naplate, </a:t>
            </a:r>
            <a:r>
              <a:rPr lang="hr-HR" sz="2200" b="1" dirty="0">
                <a:solidFill>
                  <a:srgbClr val="C00000"/>
                </a:solidFill>
                <a:cs typeface="Times New Roman" pitchFamily="18" charset="0"/>
              </a:rPr>
              <a:t>dio naplaćenog iznosa u visini stope pokrića pripada HBOR-u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20888"/>
            <a:ext cx="1873861" cy="187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21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 bwMode="auto">
          <a:xfrm>
            <a:off x="401256" y="1838727"/>
            <a:ext cx="7992888" cy="1944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3" indent="0" eaLnBrk="1" hangingPunct="1">
              <a:buClrTx/>
              <a:buNone/>
            </a:pPr>
            <a:endParaRPr lang="hr-HR" dirty="0"/>
          </a:p>
          <a:p>
            <a:pPr marL="0" lvl="3" indent="0" eaLnBrk="1" hangingPunct="1">
              <a:buClrTx/>
              <a:buNone/>
            </a:pPr>
            <a:endParaRPr lang="hr-HR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BD693EA-556B-4176-B948-EADA66559E28}" type="slidenum">
              <a:rPr lang="hr-HR">
                <a:solidFill>
                  <a:prstClr val="white"/>
                </a:solidFill>
              </a:rPr>
              <a:pPr/>
              <a:t>17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838727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solidFill>
                  <a:srgbClr val="C00000"/>
                </a:solidFill>
              </a:rPr>
              <a:t>Hvala na pozornosti!</a:t>
            </a:r>
          </a:p>
        </p:txBody>
      </p:sp>
      <p:sp>
        <p:nvSpPr>
          <p:cNvPr id="5" name="Subtitle 6"/>
          <p:cNvSpPr>
            <a:spLocks noGrp="1"/>
          </p:cNvSpPr>
          <p:nvPr/>
        </p:nvSpPr>
        <p:spPr>
          <a:xfrm>
            <a:off x="395536" y="4149080"/>
            <a:ext cx="8208912" cy="1752600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hr-HR" sz="2400" b="1" dirty="0">
                <a:solidFill>
                  <a:schemeClr val="tx2">
                    <a:lumMod val="50000"/>
                  </a:schemeClr>
                </a:solidFill>
              </a:rPr>
              <a:t>Gabrijela Kupanovac</a:t>
            </a:r>
          </a:p>
          <a:p>
            <a:pPr eaLnBrk="1" hangingPunct="1">
              <a:defRPr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Voditeljica Odjela kratkoročnog osiguranja i reosiguranja</a:t>
            </a:r>
          </a:p>
          <a:p>
            <a:pPr eaLnBrk="1" hangingPunct="1">
              <a:defRPr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Tel. 01/4591-544; e-mail: gkupanovac@hbor.hr</a:t>
            </a:r>
          </a:p>
          <a:p>
            <a:pPr eaLnBrk="1" hangingPunct="1">
              <a:defRPr/>
            </a:pPr>
            <a:endParaRPr lang="hr-HR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2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1966809" y="116632"/>
            <a:ext cx="6769100" cy="6477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sz="3000" b="1" dirty="0">
                <a:solidFill>
                  <a:schemeClr val="tx2">
                    <a:lumMod val="50000"/>
                  </a:schemeClr>
                </a:solidFill>
              </a:rPr>
              <a:t>HBOR kao osiguratelj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071E6A-B2C4-479D-BA57-3A337CDBFDC4}" type="slidenum">
              <a:rPr lang="hr-HR" smtClean="0"/>
              <a:pPr/>
              <a:t>2</a:t>
            </a:fld>
            <a:endParaRPr lang="hr-HR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67544" y="1124744"/>
            <a:ext cx="5184576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300" b="1" dirty="0">
                <a:solidFill>
                  <a:srgbClr val="002060"/>
                </a:solidFill>
              </a:rPr>
              <a:t>Osiguratelj u ime i za račun RH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300" b="1" dirty="0">
                <a:solidFill>
                  <a:srgbClr val="002060"/>
                </a:solidFill>
              </a:rPr>
              <a:t>18 godina iskustva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300" b="1" dirty="0">
                <a:solidFill>
                  <a:srgbClr val="002060"/>
                </a:solidFill>
              </a:rPr>
              <a:t>Poticanje izvoza roba i usluga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300" b="1" dirty="0">
                <a:solidFill>
                  <a:srgbClr val="002060"/>
                </a:solidFill>
              </a:rPr>
              <a:t>Jačanje konkurentnosti izvoznika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300" b="1" dirty="0">
                <a:solidFill>
                  <a:srgbClr val="002060"/>
                </a:solidFill>
              </a:rPr>
              <a:t>Olakšan pristup financiranju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300" b="1" dirty="0">
                <a:solidFill>
                  <a:srgbClr val="002060"/>
                </a:solidFill>
              </a:rPr>
              <a:t>Zaštita od rizika neplaćanja od ino. kupaca iz cijelog svijeta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300" b="1" dirty="0">
                <a:solidFill>
                  <a:srgbClr val="002060"/>
                </a:solidFill>
              </a:rPr>
              <a:t>Isplata odštete osiguraniku</a:t>
            </a:r>
          </a:p>
          <a:p>
            <a:pPr marL="0" indent="0">
              <a:lnSpc>
                <a:spcPct val="150000"/>
              </a:lnSpc>
              <a:buNone/>
            </a:pPr>
            <a:endParaRPr lang="hr-HR" altLang="sr-Latn-RS" b="1" dirty="0"/>
          </a:p>
        </p:txBody>
      </p:sp>
      <p:pic>
        <p:nvPicPr>
          <p:cNvPr id="8" name="Picture 2" descr="https://encrypted-tbn1.gstatic.com/images?q=tbn:ANd9GcTrPTcMpHfkJJAYRiPGYDILb83T7U3B79WQdsSE_EUXthB_w5vkH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0982"/>
            <a:ext cx="255666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00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1F14C9-3601-4474-AF62-9B7A10C7BD88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4459702" y="1556792"/>
            <a:ext cx="118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rgbClr val="002060"/>
                </a:solidFill>
              </a:rPr>
              <a:t>u mil. kn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9872" y="116632"/>
            <a:ext cx="5472113" cy="431800"/>
          </a:xfrm>
        </p:spPr>
        <p:txBody>
          <a:bodyPr/>
          <a:lstStyle/>
          <a:p>
            <a:r>
              <a:rPr lang="hr-HR" sz="3000" b="1" dirty="0">
                <a:solidFill>
                  <a:schemeClr val="tx2">
                    <a:lumMod val="50000"/>
                  </a:schemeClr>
                </a:solidFill>
              </a:rPr>
              <a:t>HBOR kao osiguratelj</a:t>
            </a:r>
          </a:p>
          <a:p>
            <a:endParaRPr lang="hr-HR" sz="3000" dirty="0"/>
          </a:p>
        </p:txBody>
      </p:sp>
      <p:graphicFrame>
        <p:nvGraphicFramePr>
          <p:cNvPr id="8" name="Table Placeholder 7"/>
          <p:cNvGraphicFramePr>
            <a:graphicFrameLocks/>
          </p:cNvGraphicFramePr>
          <p:nvPr>
            <p:extLst/>
          </p:nvPr>
        </p:nvGraphicFramePr>
        <p:xfrm>
          <a:off x="457200" y="2044793"/>
          <a:ext cx="5194920" cy="2950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0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4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643">
                <a:tc>
                  <a:txBody>
                    <a:bodyPr/>
                    <a:lstStyle/>
                    <a:p>
                      <a:pPr algn="ctr"/>
                      <a:r>
                        <a:rPr lang="hr-HR" sz="1800" b="1" kern="12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Opis</a:t>
                      </a:r>
                    </a:p>
                  </a:txBody>
                  <a:tcPr marL="91446" marR="91446" marT="45712" marB="45712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1999. –</a:t>
                      </a:r>
                      <a:r>
                        <a:rPr lang="hr-HR" sz="1800" b="1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 2016</a:t>
                      </a:r>
                      <a:r>
                        <a:rPr lang="hr-HR" sz="18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.</a:t>
                      </a:r>
                    </a:p>
                  </a:txBody>
                  <a:tcPr marL="91446" marR="91446" marT="45712" marB="45712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2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Osigurana svota</a:t>
                      </a:r>
                    </a:p>
                  </a:txBody>
                  <a:tcPr marL="91446" marR="91446" marT="45712" marB="4571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kern="120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10.569,92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2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Osigurani izvozni promet</a:t>
                      </a:r>
                    </a:p>
                  </a:txBody>
                  <a:tcPr marL="91446" marR="91446" marT="45712" marB="45712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kern="120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22.586,80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1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Naplaćena premija osiguranja</a:t>
                      </a:r>
                    </a:p>
                  </a:txBody>
                  <a:tcPr marL="91446" marR="91446" marT="45712" marB="4571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kern="120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162,47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1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Isplaćene odštete i troškovi</a:t>
                      </a:r>
                    </a:p>
                  </a:txBody>
                  <a:tcPr marL="91446" marR="91446" marT="45712" marB="45712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kern="120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125,59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1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Sredstva regresne naplate</a:t>
                      </a:r>
                    </a:p>
                  </a:txBody>
                  <a:tcPr marL="91446" marR="91446" marT="45712" marB="4571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kern="120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10,32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148" y="2708920"/>
            <a:ext cx="2609314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1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 bwMode="auto">
          <a:xfrm>
            <a:off x="323528" y="1196752"/>
            <a:ext cx="5184576" cy="5040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b="1" dirty="0">
                <a:solidFill>
                  <a:srgbClr val="002060"/>
                </a:solidFill>
              </a:rPr>
              <a:t>Osiguranje naplate kratkoročnih izvoznih potraživanja</a:t>
            </a:r>
          </a:p>
          <a:p>
            <a:pPr>
              <a:lnSpc>
                <a:spcPct val="150000"/>
              </a:lnSpc>
            </a:pPr>
            <a:endParaRPr lang="hr-HR" altLang="sr-Latn-RS" sz="15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b="1" dirty="0">
                <a:solidFill>
                  <a:srgbClr val="002060"/>
                </a:solidFill>
              </a:rPr>
              <a:t>Osiguranje naplate dugoročnih izvoznih potraživanja</a:t>
            </a:r>
          </a:p>
          <a:p>
            <a:pPr>
              <a:lnSpc>
                <a:spcPct val="150000"/>
              </a:lnSpc>
            </a:pPr>
            <a:endParaRPr lang="hr-HR" altLang="sr-Latn-RS" sz="15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b="1" dirty="0">
                <a:solidFill>
                  <a:srgbClr val="002060"/>
                </a:solidFill>
              </a:rPr>
              <a:t>Osiguranje od štete nastalih tijekom proizvodnje robe za izvoz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2123554" y="116632"/>
            <a:ext cx="6769100" cy="6477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3000" b="1" dirty="0">
                <a:solidFill>
                  <a:srgbClr val="002060"/>
                </a:solidFill>
              </a:rPr>
              <a:t>Programi osiguranja za izvoznike</a:t>
            </a:r>
          </a:p>
        </p:txBody>
      </p:sp>
      <p:pic>
        <p:nvPicPr>
          <p:cNvPr id="2" name="Picture 2" descr="https://encrypted-tbn1.gstatic.com/images?q=tbn:ANd9GcStI3iJ8_UtAtRgS-BjE-xefHXDreqh8RFkRjf1GK6c3-uQ6bV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2896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071E6A-B2C4-479D-BA57-3A337CDBFDC4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408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2195736" y="123450"/>
            <a:ext cx="6769100" cy="6477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3000" b="1" dirty="0">
                <a:solidFill>
                  <a:srgbClr val="002060"/>
                </a:solidFill>
              </a:rPr>
              <a:t>Programi osiguranja za banke</a:t>
            </a:r>
          </a:p>
        </p:txBody>
      </p:sp>
      <p:sp>
        <p:nvSpPr>
          <p:cNvPr id="3" name="AutoShape 2" descr="data:image/jpeg;base64,/9j/4AAQSkZJRgABAQAAAQABAAD/2wCEAAkGBxQTEhQUEhQWFRUXFBQVGBgYGBYUFxcUFRUXFxUUFBQYHCggGBolHBQUITEhJSkrLi4uFx8zODMsNygtLiwBCgoKDg0OGhAQGywkICYsLCwsLCwsLCwsLCwsLCwsLCwsLCwsLCwsLCwsLCwsLCwsLCwsLCwsLCwsNyw3LDc3LP/AABEIALIBGgMBIgACEQEDEQH/xAAcAAABBQEBAQAAAAAAAAAAAAAEAAIDBQYBBwj/xAA9EAABAwIEAwUGBAUEAgMAAAABAAIRAyEEBRIxQVFhBhMicYEyQlKRobEUI8HRBxVy4fAkYnOCU/E1osL/xAAaAQACAwEBAAAAAAAAAAAAAAACAwABBAUG/8QAJxEAAgIBBAICAgIDAAAAAAAAAAECEQMEEiExMkETImGBUXEFFEL/2gAMAwEAAhEDEQA/AMbSptD513PBSYUUgXQ4kncfshZpB4mdX0UuGrU9ZAZ4uJ5pTRrTLnK6jdmCEVR3eCf7qvwNaT7OlG04DzJmyi8Sn5A+IcO6cON1UZK8hzJPvK3LzoeNPPqqfK8K4Br4cW6/agxvz2UfRVnp+Fqy0Kgz/LxrD9hxVjgasR5BE5jRD6ZB2hZ5KmNTsx2Iq63aW+wPqrDCNAQR7PvDJa+/L9lT1tbDBJB9UcsLiDHImbPUFxYsYt/xFSDMKnxFA4BKZtaRU4qLE083qDirDDZs4i4kpbi0EmmXmPxQYJKzmZYgvoucfib9wh82x0XNzyQdTMWuoFvEkfcKKDfZUpKKZscpxNUYNppEWJPooz2krAAgiOPRVHZvNCxoYZ0zbkZ3Ct8yw7XN7ymJHvAfdL+GF8oOM5Uhx7T1QRcFqr8yz+pUJkxyj9UPVLGxbwn5q3y7LqFVscR1VrFji7oL5JGeyuo51X8x7gD9leYjD4Xi9xd53+y5meWMYRpDpjcSq7CPaKgLmnU08UM4buU6H48zXEg4ZGx5uXAcJ3WmyvJaFIbl3mqLH5uDBjbkq3Gdq3NEMYfWUuKd12apu42ekUMRTYIaIU/8wC8syvtNiKrwxtJz3Hg0E/Nej5N2frVINY93I23P9k1RldJGWTglbYbluYjvD1Wgwji4nkUNgcqp0NhJ5ndGVnRcLfji1GmczJJSk2hxYBZxTaugi52CWKdZtTlv5cVDi8Q0MJ5tP2RsWuys7PECiDvLnn/7FW5cFV5AyaDLgC5+pRz3tbxkpWPxQya+zJnOaoi93uhNZj2n3fmumuTtYIwaOg/GYXNdP4ioX0RuT81HDeahKPn6vXaC2GTMQeSkZXdrgMtzhMq16pjS0ddk783UII08VGEHYZ7pGvaVYUnAP8IkQqil4TLnTfZafszgRiX94JFNtidtR5BSEbVFyaTsZl2WPeHvcHd3xgXcY9loV5kOd0an+m0aWtbEafDI9pom8jmtE1osBYCwAsgq2EpsLqgaA47kblaYx2mZtylYPVyjwl1I2B9njHRJ+V1XsgCJUdLGua7UPlwPorxmNsHt9k79ClPErsYp3wUjsrdTbBvwVJmOWAzqGpvDmOd16FSqteOCGxmVhwstEcq6YqUGujyitlQG1x9R580DXwFpbdbnH5YWO2jrwVRisCD/ALXcxt6hTJo4zW6DKx6pw4mjJMpyYKOdS7tmpG4jDlvtt8nDY+fJMxFIvZpFwVzc0J43yjoY5xmuDLY/HavRTBoNMObsSJ+a7jMmeAbWVbhnuYdHAkT81ISUl9ReSLXkb7JcOKmG0kXvB6p2U451NxY8XG459VP2aANAQRqBKJxuDbVBdH5jdo42S33yNh0gfN8IARUaAWHfp1QNGtofOwPEI3I8wEaHezcEHgU3MsD3R2mm7Y8pQ/2EN/mLg658uKFqnW46jfgVFUZFjtwP6Jof7rvQq6JYZgCJ0uG288VrqHZyhUp6zERJCx+Aw76rtIBkceC3WAwuhmkmZiUtzUHwOSlJF/2dwGHpsDqFNrZ4gXVtWMXWdyZ/du0cHXHmr/VIhbsUlKNmHMmpckuIu0OHBMD5Ciw1S5adioXEtJHI/RMFBmErAyw7FVVeuxrKlJw8TWuIPpZcdVh0qHtCyW94B7pBVT4iwo+SKTKsU4FokxAgLWUSCFkn1wW0wwQ4AA9bBaHLqZIu4BClUEFJ/ZjsUIuAhW5gdoVsWsG5lQ1KYPstUsoB0uepPwn+5MxGpu5AHQoTvxzULPEqlN5Al4B43TazRIJfEfVI0GxEk+SmwOWmtUZTa1xJPHgOJKnYVMsOzmS/iasCYF3u4AdOq9UweGZTY1lMaWNECEJk+Wsw9MMYP6j8TuJKNqVA0SVohFRQictzHVK4aJdty3VHmObxbRbnKKoMdUOtxtJAaOXVczGg1zSDb7ogCuw9dr7i3MI3B4g0zf2DaOfVVmHwBpkuJm0CBzK46r4iCf8A0oElbLuq51I6mGWHb9irjL80DgOfIqlyeuDNJ9w72ZUeMoGm8gcNj04JMo1yht+max9JlQRCoMyyEiSy45JuAzfg4wVoMNjNQvdHjzOLAniTMFVwxbIjzBVdVywTNI6HcvdP7L03GZdTqja/Pis1mGSOZcDUOfELZHJDKqkY3jyYncTJOrEDRWbH+6JVL2myI0mtqNu10GVra1MjqORChzXBOOBrOBljbgHhcSAsGp0scS3xNuHUvNcJd0Yfs/nBo1oPsut9V6DR4ObeeSC7F9jMNXoNrVy4mT4QYFitrUyalTYO6EALC1cjXFNQSZiM5yZwd3tIRPtt29U7J8YKjDSqxBsFqzhhEbysXmWXPw9XwAljjaBMHkqZF2Q43Bmm4037H2TzH7qTLcodVMEeEHfotFQwBrUgK7Yi4PFWuEoBoAaICTLJXCHwx+2R4HAtptho6Si2LjmzYWXMRIFktIc3fRJVbMEbi4VxhcRIBVFSqXR1GppPmtennTox6iDfIdiKkEEKXFOlocEK52oJ2DfLHN+S2t1yZErOVGSEJjq84eo3iB+qOw+FqOFwg87y51Oi507lojqSAEOWX1YUEtxSYYuNwAIRWHqw6S5B6ag1Nd4TwCNoUwABBVJ8FtKy1GZtAs2UDiMyqvs2w6JlMAGw+aIB8go2kRICOE4vd+qXd0+qLc1vFRy1A5oPa/4Au6aL6R8gpqNATIAHpdMpVgRupm1oVwqD5HZE5qkSVhpHiVNXeXnj06KXMMQ5xAm3D+6bEDmT8gnb0+TN8VLkjy7ERINoKgx+Nc86afskHxC9+SZicPIM7wo2VW0qNvEdwNvF1TE7QqUaZYucWsZJvxQFWhrZUfMaYIiPKCgXZk57oMwBflKvMFQmj1e6fQbFTcTa0BZfTcQHERBkn9lfZgwVKQqDdu/UdU3C0IB5CZQtTGwCxlmndUSTbAXtlS0MQ9hsVFITggcbLjKi/wAvzYOsbO+hVo7HCNpWPpiL8locIyWDrdRKuy9yZXZ+GluprYd0VDi3zgsQD8M/ULT5mIbPILH544nD1SywIGr5hPyyvA0JxxrNaLjsPiA3CsEW1G/qtJTfB1E2VL2A0PwukgSCrrNqX5TmgXgxC5VcHTi7pDvwsmQYCZV7tu8SszhM/fpg3IsUZl+EdWcKlQOaBsL381nlKzQsSj2WjxqtwQ1YlpR+IrtptuYQtNurxfJVVBJv9HYsFFJgztKnpsvJUr3CENl2V1EbqXE4kNbqJsN/JC5hmFOk0ue4NA5leeZx26e90UoDBa9yUyKk3wgJ7V5Gud29pAlrQYFpI38lf5bmbarBUpmQfuvIm9p3+8ymfRXOQ9sHh7abaTQHEC3Xopn+RqxONRvhHumBxzXMEuAMIDtJXa6k0Ag/m058tQWfbSlTNww0P6afnKXDXSktrRUtLGL3WaLHYOlUEkieBBus5VBa4tmQNiow6F3WFHrW19UFDTJd8nS9NLSd0g9cL0mWaUu2PjjUVwhGmm9yumqud6qstxMJh8+IMEq8wWch1pQA7JU3N8RId5/oqnGZDXoy5p1tF7bx5LvvGznR1EZM2zCHeSkLT7JiBsePqshk+fxZxWkoZlTdxlJ8TS471wcDSXfdA4vDNMgGebQbhEYrHNPhEwQYcNgeShw2GksDBDtnb+s81phTjZgyR2SogpmmYGkgSIHxRaJV5+KaymKlYimwWAiCegHFAZ1nFDBgAgPqgeFnLq48F57meb1sS8vquJ5D3QOQCByopmmzXtlUqGKQFNg2HE9SVRVsxe4+J7j6qoLyEu8S22y0WBxThcOM+ZVjge0j2Wf4x9VRGUwvUTIek5fmlOtGl17WNitjTsAOgXhFGqQQWmCtdknbarTAbWHeN2ke0P3Vud9kijd5y7wFYPtFiC2lAsHb+UhaernFLENb3TxvcGxEcCFmu0dYfmtIE93+u6bllWBoDHG81/hnOzHaD8MeYn6Lc4btXRqwBOo8OfkvNOzbHVWCm1upxdbn68gvUMjyOnhGhzgH1ufBvRv7rDFOTaNrlFRi/wADcL2ZHeGs7wtJkMP3Kta2YlgAbz5WjoFDXxbnzqcBeANr85QdbBkzDjI28Rg8781ohhUVwZ55ZSdsKxODpYmO8aWOEEEGB6hKtgKjANA1jpY/JBMqvaZs4dTBtyKsG5mRfTCCWBPsOGeUeEBYnEgNJcC2OBEH5LG43tRUktZTIM7n7wvRzjKVVh75o0jcu/TisDTxDe/cWjVT1GNQExKyzwqPs2Ys+70Zx3ZQ4xxfUrmSbtm3oCbI7D/wvp8XOPqtXUwlF3jaI6C0IZtSofYqWFoO6yZHn/4kNWx80V9H+HmGbuPmVa4Hs1haJDmhoIXAz/yOd58EV/L2bm/qVzJZNRJ02O2KPIbUx9JvvIGhm+rDYyo0EilpAtud7J7MLSHuz9VZ0KLRhK0NgF7R9ls0CmpPcr4M2o2qPD9nnVXtBiX+zTd8lb9nq9cgmqCDwBVyKI4BSU6a6U5Zs0NmyMUKTx43e5sY1zzsFMzCPO5A804TwTSDzQw0SXbJLVN9InGFYPaf8k+aHMoTu0u56LTHTwXoS8sn7IwkQvI8B2txNJoYHy0bahqIHKTwWmyjt41/hxDNB+JslvqNwuksiMG1lvm/Z6hUOotg82+HdZqrkZaYbUqhoIHtbk7+S3IqNezWHDQROqRHzQuGxFF5JpxVg7+4HcY5pWRx9j8MZt0iHLst7ulD3BtMO1ajb06oTHdrAX93h/C0WdUIhzuegHbzVf2vc8uaKj54tAkNHk1Zau0RvdIeTcqQ1w+Ody5LLNKzHVSW3Ji5vJjmgqYmQLJtOdIgc7rokG6URy3Po5icPF5/dCwi6sR1QpCtAMnwlIvcGCL87D1PBWuM7I4tl+5c4RMsh4PlBV32MwdNrG1XM8bph0mw6DZbPA491L/fTJ4bjq39kz43Vgbl0eOVssrN9qlUHm137LjnODILHfIhfQ2GxLKjdTXAj/LEcD0UxpN5NI8ghqwkfO2Ha5gDhLXKzwfe4qoaYBc97Q2eAA4u6L2jF5PRf7VKmfNrf2VdhspZhyTRptpl25A/VC1LoK0gbs/k1PAUmsb4qrrF3U7xyCMwzm63moSfPb0HJDuaRJdJMzI4JOaHCRcjiP1HBaIU1SFyLB9MOMmzDsQPEf2UeLhgmmbchdDHF1IEkcZnl6K1woLqbXQNthb5K2qBTsp8PTc10iRqNxYiD+qMr16dBo1DU4jw093O6mfZCGzLMW0CW0wH1Znm2nPF3XoqWm4klzjqebucdz/boqdyL6JcBin1qjn1QBB8LPcaPLiepVLgaVQ1hTazU4uIFrbm87Qr3JsC9z3vI8AnxO2/6jigc3LnH8pxET7xaSOYgpa0/wAjGrUfGgztBgcRh6epjde12DVB5Ebqty/KMVWhzqbm8bw36KwyWnXdBNS/InUPutnhamkAOJmOO3yS8ukh1YyGrml0Z2h2VqOH5lQgcgrrDdnmNAFz5q3pV+UIynB2Qw0mOPoHJq8kvZUfyhsQLKHF4JzMOWgaiXgx8loYQtV2p+mNhM+Z2T9qiqQhTcnyZOlgy7gimZS7oPVaM4ZvFcdT5XUotyKA5QeYTqWTHi76K9bSniP1Xe4HNSitxTDKG/EUv5Q3mVdigEu5V0TcfH5Kmw7vkhypKZVvsEt8BmTmAtmWHdhnSescCtZ2ezdumBAjgsEwEKRlQjaR5K5Qsbg1Dxv8Gk7TZk2pXsbNAHRVrnA7KtDecoiliAOMoNtKipT3SbDaDnAW5pOn6IRuK6BSis10xv1S65CsldUUDyk1xSLZIkwJ35DmiSBZtsga8YdhaZkeybWn3VZYfHEHwmDxad/UHdEYek0UmBpkAAA8DbnwPQqDFUx7wnrs4LcoqqMrfIdgM1DX6mnQ6wPwu6OC1+CzBrx8J3gkfNp4hedOaQJ9scx7Q/qHFFYLFeGNQc3gDeD5cEqcPaGQn6PRhW3mwHEkXQ78dRNi9nzCw7YNtMnycfuQArDDZBSN3tBPlCRJxj7NEYOfRfmiJlr9QPCQf1UBy+pctseg+hCCbk9Ae4P2Tsfq0aaTnNdIgtMGUqU0+BqwtK2HUcNrEPbpcN52Qma5zoHdUDJHtPGzejf9ymw2XVCyMTWeXRs2JHm6LoDFZNTbAFRzPNsj5hPg3X2M8l/BTGG2nqeMk7k81a5Vg9Q11LMHzd0A5KHD5UGODq7g5k+4Zvw1cQFZ4olzmQ7S0wGgRYTsD5JlWB12SYitMNJDWXhosBHA80OzCUzsGETcRuOMHgrDE0mtb4Wy70k8yVDTwTYJJGowQODUcXQL7K+th20/YOkF3h90gxxXRVrNuXyCbFzeXVNxYc86TfrcC29+amwGGl+m8D4jIHXorlTXJE3fAXgcTVc4W4bgRJO2ytf5kWEh7hqEG3AdevRBVcwbTEM3PHi7+kcB1WX1H8SdZJFzHKeZKz0MZ6pRramhwG9/JNdEoTs++aDPUfVEPB12jbZUwESwE4ALjSnAIiiGpSH9xYrrDHXqpSmiAoSzoC7KaSlB6KER8bEpNddIKObqETLJiRKiD7J9MymFDqjlFKfUKjKUw0SNcn6lAE6VVF2GMqyOqkKC2uiGGOqplmwwWKrNa19JwILQDTcPCYtbiFa4XOGVDpP5b/8AxvMT/wAdTj5LH5b2nY2KVUaWj2XcvPl5q/q02PbsHsN5G/mCOK1waozyXJeNaJvLHb8j+zvRSU8IS8ECHfENj0cEFkWWv96oXUosx41EeRNwFqKbQ0QEnJqIrhGrDpnL7SH4LBaR4nSforCYQTaxC66oSsLbZ0EkuBmMxEcUXlTb63W+ETfzjghgOalBVrgubtUWjnsJs6CmVWAiNQcOVkAHJCom/K0Z/wDXX8kpojaARyj6KsxGGdT9gSwbs4iPgP6KwdV9VG4NIuOqNZ69C5aVv2D4bGXkAP5F246eaIpVdT2ywXda43PvIfEUASCDpPGLg+YKJwdFuqbCBM7fRMWWEhUsM49htfCSCC0AbgzYRvqQGKxQHhZf/wDR5u6dF3NM11+Fshv1Kp31+DRqPIfqVd8A0FB15Jk8TMR68FX97NeGDUbGALesoylgiRNR0AcEsHUY1x0eX+dULZEjddmqZbQbq3JJ8uiOi5J6KuyB7+6l9gTbyVgzcnr+gQ8UC+yXUE1zjwTguogRgIPH0XZTK1MHf5hJpI3Mj6qiEoXVG6oAJJAHWyH/AJrS+MKbku2RJnx4SlTZJUwpKSmxWyUSMbaE8NhOLgFBUqovRGjpKjL00uUbiqSJYQk0odr4TyZuFKJYZTKl17NNuSBbWhTvfLZ5XQUMT4H1MpdVMggDpc/JbLspkpo3cXHk0m3nCzHZrOBSrtLwCwnS6BsOccwvWWUWi4+yRllKPBs02PHJX7CMNsiAAoaf+QpXJaNLVEkKQBQtKdKNIBkgThUCiJTZRUDYRKYWk+yotac2tCFhxTI6lcj2mlv+bgqMYgc0fTxKc6oNwB8lAuCtqV5XaFeEf+IC4MSEG1hfJ6A6tJr+Y42O6i/EBlgAPqfkFzMq7Wt7wWjfhZV+IxmoN0ETFzYeVyjxTe7azPqMMdu5BjsQTv8AN1vk0KsfUh4k6p4AECJ2P9yutPW6AONa15NV7RYxMfr+y1vowWehdl82LWlgEtB25TyWpY8yTFp9Vgeyma060NpuBIdsLSLXj1V/VzF9Oq+D4Z2Nx6LJ8lS5GOFrg0szeVHVxDGi7gPMrMYjMqjxq1w3cx4VT4jN6dNrnF2qxdzt57qS1KXRFgbVs11TPWEkMBdvf2Rbzuq3EZ1U5hjeY/cryjtJ23qMLTTIAdeAB8jIJPnZXOU1KuLY17QS02N7A8Ql6ueXEk37DwQhPhGgzHOg2+pz/qq89pT8B+iKwfZwC73T0FgrIZRR+ELmSzNm1Y4I+c3VhNk12I5ITUuyvRUceybviuaio09pUoolakVxpSIUIMeF1hXSwpU2GVZCNwcpcI8g6XbOCIDV1zJEf5IQsJIjawGx9LCV692VxfeYWk4wSG6TG0tt+y8ffVMyBI4g/oF6P2Bqj8KYmBUdHSzTH1SsqW01aR/ejY03kcFO0goGlUkKVlVJijbJhgKRCHZU+qlLkaQvcPBlKFH3kJhrKwbCGNCaVAa6h/FXVNDIthTqkcUM/HwpX0WVBDp9LH0PBdGTUNyCfNzv3Q3QTr2Aux/VR/zAc1ZHJ8P8H1KCxmQUSDolrrxBO/VW5OuC47bKLtJm4p4eo6b2EcyTYfRYil2rrCdNMEni4ztsI5IHN8yq1ahYRAY4iBe7SQSeZU+Byqo+DFuaOKUOX2Y9RleR7Y9DcTnmLqe1V0j/AG2UFDBvqGTqeeZJP3V67LaNAaqzweGmeP6+iHq57bTRYGjnEKPJJ9CFBLtljlL3YVzHB2h4dqG8jp5WC9Db2odVYHtaAXCTMb8YXlNGkarpe4u2/wAlet9kMHRFEAAFzYmbwD7KwaqVI14VfLQA0YjEG4do5bAnz5I2j2YLge9du0iG8ARELSwkCufvkab44PmirTLXVabz7OoXvdjth5wvXv4T4gnCvaQRD5mRFxYQLg24rzzt3gO7zDECLa+8/wCrmtd9yV6j/DHAFmEDY8Rdrd5uEx6Qutq3vwqvZiwqsjNSUyegVjTy1x5BRHK3LDDS5Gro0PNBHyekkku+ck6Su6k1JQgRSdZTNKEY6E/vVCBepcBQupPYhLsnqO5KM1CCCPI+qc4KOo6GqWWcewg2+a9C7BN/07iR7VVx5e60fovPWv8AhM9Dt6L0LsvUigxuxifmlZujVo1c2zRCrBRVOqq+m5SteQOn+WS4m6SLBtRTNrqnNeLHYqYV+aIVtLHvZSQLqsbKdtbqiK2hTGJwotQRxUKJuLkoWNjFlk4hoQlTMIsnU8OaliS1vMbnyUrezlLi55/7FVZTr2CDHEqLFZvoBJ5fPorJ2RUojU4eq8c7V4uqzE1aT3yGPLRFgRuDHOIVKLkyp5YwjYe+pQpEudL3ucXkC9y6eFouhcfnj32b+W3kLn9gqAVlPhZcSNJd9h5nZN2I529s694Jk3J4m/1XGPM2+W5+Snp4VrfbcPJp+7lBXxXCn4Rxjj5u3KIH8lpg3uBAEA9SPsvVexGJp0w5lSoDWfDjwtEAD5LxXCvgjzXoTMSXhpc0OGkRFniOLXD7LFqYKqZs0sZTT2+j2DD4cv2I9T9kY7LgxpdUdDWgk8IAEm/kvMcrzt7AJcXsHvC1Rn9Q4ovtx2xf/Ln0g4ONcii14MO0u9uRwMD6peDT4r5Vkyyn6PMe0ebfiMTVrn2S4uaDwpt8NNvrY+q9n/hXiQ4PHxMY79/uvHcbkJ/ln4yfaxXdRwFMMIDiP6wFvv4OY/x0RzY5ny/9LVOltaErlNHs4auwual2Vp4M/J8UroSSRAiSSSUIcantSSUIOCezdJJUyInCExJukkhQZymLtXpeViw/pXUkvN0jVo+2WFE/comifCfMfZJJLibmcrcfRdad0kkQLHs4+icxdSVojFUUVLdcSQyGR6LXDlFhx5pJKjPMaxxn/OS8R7WH/WYj/lckkmY+zPqPAqwrHOjBaBYadhYfJJJNZjiVbjdJiSSi7Ll0TUt1v8oP5Y/zgupLHrejp/4vzf8AQfhjFanHE36+aoe2Nq7QNpcY4TG8JJIdP6JrvNlhmv8A8IwdGH17w3Rf8H3fmUP+UriSbPw/ZlXl+j6ACSSSehDP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4" descr="data:image/jpeg;base64,/9j/4AAQSkZJRgABAQAAAQABAAD/2wCEAAkGBxQTEhQUEhQWFRUXFBQVGBgYGBYUFxcUFRUXFxUUFBQYHCggGBolHBQUITEhJSkrLi4uFx8zODMsNygtLiwBCgoKDg0OGhAQGywkICYsLCwsLCwsLCwsLCwsLCwsLCwsLCwsLCwsLCwsLCwsLCwsLCwsLCwsLCwsNyw3LDc3LP/AABEIALIBGgMBIgACEQEDEQH/xAAcAAABBQEBAQAAAAAAAAAAAAAEAAIDBQYBBwj/xAA9EAABAwIEAwUGBAUEAgMAAAABAAIRAyEEBRIxQVFhBhMicYEyQlKRobEUI8HRBxVy4fAkYnOCU/E1osL/xAAaAQACAwEBAAAAAAAAAAAAAAACAwABBAUG/8QAJxEAAgIBBAICAgIDAAAAAAAAAAECEQMEEiExMkETImGBUXEFFEL/2gAMAwEAAhEDEQA/AMbSptD513PBSYUUgXQ4kncfshZpB4mdX0UuGrU9ZAZ4uJ5pTRrTLnK6jdmCEVR3eCf7qvwNaT7OlG04DzJmyi8Sn5A+IcO6cON1UZK8hzJPvK3LzoeNPPqqfK8K4Br4cW6/agxvz2UfRVnp+Fqy0Kgz/LxrD9hxVjgasR5BE5jRD6ZB2hZ5KmNTsx2Iq63aW+wPqrDCNAQR7PvDJa+/L9lT1tbDBJB9UcsLiDHImbPUFxYsYt/xFSDMKnxFA4BKZtaRU4qLE083qDirDDZs4i4kpbi0EmmXmPxQYJKzmZYgvoucfib9wh82x0XNzyQdTMWuoFvEkfcKKDfZUpKKZscpxNUYNppEWJPooz2krAAgiOPRVHZvNCxoYZ0zbkZ3Ct8yw7XN7ymJHvAfdL+GF8oOM5Uhx7T1QRcFqr8yz+pUJkxyj9UPVLGxbwn5q3y7LqFVscR1VrFji7oL5JGeyuo51X8x7gD9leYjD4Xi9xd53+y5meWMYRpDpjcSq7CPaKgLmnU08UM4buU6H48zXEg4ZGx5uXAcJ3WmyvJaFIbl3mqLH5uDBjbkq3Gdq3NEMYfWUuKd12apu42ekUMRTYIaIU/8wC8syvtNiKrwxtJz3Hg0E/Nej5N2frVINY93I23P9k1RldJGWTglbYbluYjvD1Wgwji4nkUNgcqp0NhJ5ndGVnRcLfji1GmczJJSk2hxYBZxTaugi52CWKdZtTlv5cVDi8Q0MJ5tP2RsWuys7PECiDvLnn/7FW5cFV5AyaDLgC5+pRz3tbxkpWPxQya+zJnOaoi93uhNZj2n3fmumuTtYIwaOg/GYXNdP4ioX0RuT81HDeahKPn6vXaC2GTMQeSkZXdrgMtzhMq16pjS0ddk783UII08VGEHYZ7pGvaVYUnAP8IkQqil4TLnTfZafszgRiX94JFNtidtR5BSEbVFyaTsZl2WPeHvcHd3xgXcY9loV5kOd0an+m0aWtbEafDI9pom8jmtE1osBYCwAsgq2EpsLqgaA47kblaYx2mZtylYPVyjwl1I2B9njHRJ+V1XsgCJUdLGua7UPlwPorxmNsHt9k79ClPErsYp3wUjsrdTbBvwVJmOWAzqGpvDmOd16FSqteOCGxmVhwstEcq6YqUGujyitlQG1x9R580DXwFpbdbnH5YWO2jrwVRisCD/ALXcxt6hTJo4zW6DKx6pw4mjJMpyYKOdS7tmpG4jDlvtt8nDY+fJMxFIvZpFwVzc0J43yjoY5xmuDLY/HavRTBoNMObsSJ+a7jMmeAbWVbhnuYdHAkT81ISUl9ReSLXkb7JcOKmG0kXvB6p2U451NxY8XG459VP2aANAQRqBKJxuDbVBdH5jdo42S33yNh0gfN8IARUaAWHfp1QNGtofOwPEI3I8wEaHezcEHgU3MsD3R2mm7Y8pQ/2EN/mLg658uKFqnW46jfgVFUZFjtwP6Jof7rvQq6JYZgCJ0uG288VrqHZyhUp6zERJCx+Aw76rtIBkceC3WAwuhmkmZiUtzUHwOSlJF/2dwGHpsDqFNrZ4gXVtWMXWdyZ/du0cHXHmr/VIhbsUlKNmHMmpckuIu0OHBMD5Ciw1S5adioXEtJHI/RMFBmErAyw7FVVeuxrKlJw8TWuIPpZcdVh0qHtCyW94B7pBVT4iwo+SKTKsU4FokxAgLWUSCFkn1wW0wwQ4AA9bBaHLqZIu4BClUEFJ/ZjsUIuAhW5gdoVsWsG5lQ1KYPstUsoB0uepPwn+5MxGpu5AHQoTvxzULPEqlN5Al4B43TazRIJfEfVI0GxEk+SmwOWmtUZTa1xJPHgOJKnYVMsOzmS/iasCYF3u4AdOq9UweGZTY1lMaWNECEJk+Wsw9MMYP6j8TuJKNqVA0SVohFRQictzHVK4aJdty3VHmObxbRbnKKoMdUOtxtJAaOXVczGg1zSDb7ogCuw9dr7i3MI3B4g0zf2DaOfVVmHwBpkuJm0CBzK46r4iCf8A0oElbLuq51I6mGWHb9irjL80DgOfIqlyeuDNJ9w72ZUeMoGm8gcNj04JMo1yht+max9JlQRCoMyyEiSy45JuAzfg4wVoMNjNQvdHjzOLAniTMFVwxbIjzBVdVywTNI6HcvdP7L03GZdTqja/Pis1mGSOZcDUOfELZHJDKqkY3jyYncTJOrEDRWbH+6JVL2myI0mtqNu10GVra1MjqORChzXBOOBrOBljbgHhcSAsGp0scS3xNuHUvNcJd0Yfs/nBo1oPsut9V6DR4ObeeSC7F9jMNXoNrVy4mT4QYFitrUyalTYO6EALC1cjXFNQSZiM5yZwd3tIRPtt29U7J8YKjDSqxBsFqzhhEbysXmWXPw9XwAljjaBMHkqZF2Q43Bmm4037H2TzH7qTLcodVMEeEHfotFQwBrUgK7Yi4PFWuEoBoAaICTLJXCHwx+2R4HAtptho6Si2LjmzYWXMRIFktIc3fRJVbMEbi4VxhcRIBVFSqXR1GppPmtennTox6iDfIdiKkEEKXFOlocEK52oJ2DfLHN+S2t1yZErOVGSEJjq84eo3iB+qOw+FqOFwg87y51Oi507lojqSAEOWX1YUEtxSYYuNwAIRWHqw6S5B6ag1Nd4TwCNoUwABBVJ8FtKy1GZtAs2UDiMyqvs2w6JlMAGw+aIB8go2kRICOE4vd+qXd0+qLc1vFRy1A5oPa/4Au6aL6R8gpqNATIAHpdMpVgRupm1oVwqD5HZE5qkSVhpHiVNXeXnj06KXMMQ5xAm3D+6bEDmT8gnb0+TN8VLkjy7ERINoKgx+Nc86afskHxC9+SZicPIM7wo2VW0qNvEdwNvF1TE7QqUaZYucWsZJvxQFWhrZUfMaYIiPKCgXZk57oMwBflKvMFQmj1e6fQbFTcTa0BZfTcQHERBkn9lfZgwVKQqDdu/UdU3C0IB5CZQtTGwCxlmndUSTbAXtlS0MQ9hsVFITggcbLjKi/wAvzYOsbO+hVo7HCNpWPpiL8locIyWDrdRKuy9yZXZ+GluprYd0VDi3zgsQD8M/ULT5mIbPILH544nD1SywIGr5hPyyvA0JxxrNaLjsPiA3CsEW1G/qtJTfB1E2VL2A0PwukgSCrrNqX5TmgXgxC5VcHTi7pDvwsmQYCZV7tu8SszhM/fpg3IsUZl+EdWcKlQOaBsL381nlKzQsSj2WjxqtwQ1YlpR+IrtptuYQtNurxfJVVBJv9HYsFFJgztKnpsvJUr3CENl2V1EbqXE4kNbqJsN/JC5hmFOk0ue4NA5leeZx26e90UoDBa9yUyKk3wgJ7V5Gud29pAlrQYFpI38lf5bmbarBUpmQfuvIm9p3+8ymfRXOQ9sHh7abaTQHEC3Xopn+RqxONRvhHumBxzXMEuAMIDtJXa6k0Ag/m058tQWfbSlTNww0P6afnKXDXSktrRUtLGL3WaLHYOlUEkieBBus5VBa4tmQNiow6F3WFHrW19UFDTJd8nS9NLSd0g9cL0mWaUu2PjjUVwhGmm9yumqud6qstxMJh8+IMEq8wWch1pQA7JU3N8RId5/oqnGZDXoy5p1tF7bx5LvvGznR1EZM2zCHeSkLT7JiBsePqshk+fxZxWkoZlTdxlJ8TS471wcDSXfdA4vDNMgGebQbhEYrHNPhEwQYcNgeShw2GksDBDtnb+s81phTjZgyR2SogpmmYGkgSIHxRaJV5+KaymKlYimwWAiCegHFAZ1nFDBgAgPqgeFnLq48F57meb1sS8vquJ5D3QOQCByopmmzXtlUqGKQFNg2HE9SVRVsxe4+J7j6qoLyEu8S22y0WBxThcOM+ZVjge0j2Wf4x9VRGUwvUTIek5fmlOtGl17WNitjTsAOgXhFGqQQWmCtdknbarTAbWHeN2ke0P3Vud9kijd5y7wFYPtFiC2lAsHb+UhaernFLENb3TxvcGxEcCFmu0dYfmtIE93+u6bllWBoDHG81/hnOzHaD8MeYn6Lc4btXRqwBOo8OfkvNOzbHVWCm1upxdbn68gvUMjyOnhGhzgH1ufBvRv7rDFOTaNrlFRi/wADcL2ZHeGs7wtJkMP3Kta2YlgAbz5WjoFDXxbnzqcBeANr85QdbBkzDjI28Rg8781ohhUVwZ55ZSdsKxODpYmO8aWOEEEGB6hKtgKjANA1jpY/JBMqvaZs4dTBtyKsG5mRfTCCWBPsOGeUeEBYnEgNJcC2OBEH5LG43tRUktZTIM7n7wvRzjKVVh75o0jcu/TisDTxDe/cWjVT1GNQExKyzwqPs2Ys+70Zx3ZQ4xxfUrmSbtm3oCbI7D/wvp8XOPqtXUwlF3jaI6C0IZtSofYqWFoO6yZHn/4kNWx80V9H+HmGbuPmVa4Hs1haJDmhoIXAz/yOd58EV/L2bm/qVzJZNRJ02O2KPIbUx9JvvIGhm+rDYyo0EilpAtud7J7MLSHuz9VZ0KLRhK0NgF7R9ls0CmpPcr4M2o2qPD9nnVXtBiX+zTd8lb9nq9cgmqCDwBVyKI4BSU6a6U5Zs0NmyMUKTx43e5sY1zzsFMzCPO5A804TwTSDzQw0SXbJLVN9InGFYPaf8k+aHMoTu0u56LTHTwXoS8sn7IwkQvI8B2txNJoYHy0bahqIHKTwWmyjt41/hxDNB+JslvqNwuksiMG1lvm/Z6hUOotg82+HdZqrkZaYbUqhoIHtbk7+S3IqNezWHDQROqRHzQuGxFF5JpxVg7+4HcY5pWRx9j8MZt0iHLst7ulD3BtMO1ajb06oTHdrAX93h/C0WdUIhzuegHbzVf2vc8uaKj54tAkNHk1Zau0RvdIeTcqQ1w+Ody5LLNKzHVSW3Ji5vJjmgqYmQLJtOdIgc7rokG6URy3Po5icPF5/dCwi6sR1QpCtAMnwlIvcGCL87D1PBWuM7I4tl+5c4RMsh4PlBV32MwdNrG1XM8bph0mw6DZbPA491L/fTJ4bjq39kz43Vgbl0eOVssrN9qlUHm137LjnODILHfIhfQ2GxLKjdTXAj/LEcD0UxpN5NI8ghqwkfO2Ha5gDhLXKzwfe4qoaYBc97Q2eAA4u6L2jF5PRf7VKmfNrf2VdhspZhyTRptpl25A/VC1LoK0gbs/k1PAUmsb4qrrF3U7xyCMwzm63moSfPb0HJDuaRJdJMzI4JOaHCRcjiP1HBaIU1SFyLB9MOMmzDsQPEf2UeLhgmmbchdDHF1IEkcZnl6K1woLqbXQNthb5K2qBTsp8PTc10iRqNxYiD+qMr16dBo1DU4jw093O6mfZCGzLMW0CW0wH1Znm2nPF3XoqWm4klzjqebucdz/boqdyL6JcBin1qjn1QBB8LPcaPLiepVLgaVQ1hTazU4uIFrbm87Qr3JsC9z3vI8AnxO2/6jigc3LnH8pxET7xaSOYgpa0/wAjGrUfGgztBgcRh6epjde12DVB5Ebqty/KMVWhzqbm8bw36KwyWnXdBNS/InUPutnhamkAOJmOO3yS8ukh1YyGrml0Z2h2VqOH5lQgcgrrDdnmNAFz5q3pV+UIynB2Qw0mOPoHJq8kvZUfyhsQLKHF4JzMOWgaiXgx8loYQtV2p+mNhM+Z2T9qiqQhTcnyZOlgy7gimZS7oPVaM4ZvFcdT5XUotyKA5QeYTqWTHi76K9bSniP1Xe4HNSitxTDKG/EUv5Q3mVdigEu5V0TcfH5Kmw7vkhypKZVvsEt8BmTmAtmWHdhnSescCtZ2ezdumBAjgsEwEKRlQjaR5K5Qsbg1Dxv8Gk7TZk2pXsbNAHRVrnA7KtDecoiliAOMoNtKipT3SbDaDnAW5pOn6IRuK6BSis10xv1S65CsldUUDyk1xSLZIkwJ35DmiSBZtsga8YdhaZkeybWn3VZYfHEHwmDxad/UHdEYek0UmBpkAAA8DbnwPQqDFUx7wnrs4LcoqqMrfIdgM1DX6mnQ6wPwu6OC1+CzBrx8J3gkfNp4hedOaQJ9scx7Q/qHFFYLFeGNQc3gDeD5cEqcPaGQn6PRhW3mwHEkXQ78dRNi9nzCw7YNtMnycfuQArDDZBSN3tBPlCRJxj7NEYOfRfmiJlr9QPCQf1UBy+pctseg+hCCbk9Ae4P2Tsfq0aaTnNdIgtMGUqU0+BqwtK2HUcNrEPbpcN52Qma5zoHdUDJHtPGzejf9ymw2XVCyMTWeXRs2JHm6LoDFZNTbAFRzPNsj5hPg3X2M8l/BTGG2nqeMk7k81a5Vg9Q11LMHzd0A5KHD5UGODq7g5k+4Zvw1cQFZ4olzmQ7S0wGgRYTsD5JlWB12SYitMNJDWXhosBHA80OzCUzsGETcRuOMHgrDE0mtb4Wy70k8yVDTwTYJJGowQODUcXQL7K+th20/YOkF3h90gxxXRVrNuXyCbFzeXVNxYc86TfrcC29+amwGGl+m8D4jIHXorlTXJE3fAXgcTVc4W4bgRJO2ytf5kWEh7hqEG3AdevRBVcwbTEM3PHi7+kcB1WX1H8SdZJFzHKeZKz0MZ6pRramhwG9/JNdEoTs++aDPUfVEPB12jbZUwESwE4ALjSnAIiiGpSH9xYrrDHXqpSmiAoSzoC7KaSlB6KER8bEpNddIKObqETLJiRKiD7J9MymFDqjlFKfUKjKUw0SNcn6lAE6VVF2GMqyOqkKC2uiGGOqplmwwWKrNa19JwILQDTcPCYtbiFa4XOGVDpP5b/8AxvMT/wAdTj5LH5b2nY2KVUaWj2XcvPl5q/q02PbsHsN5G/mCOK1waozyXJeNaJvLHb8j+zvRSU8IS8ECHfENj0cEFkWWv96oXUosx41EeRNwFqKbQ0QEnJqIrhGrDpnL7SH4LBaR4nSforCYQTaxC66oSsLbZ0EkuBmMxEcUXlTb63W+ETfzjghgOalBVrgubtUWjnsJs6CmVWAiNQcOVkAHJCom/K0Z/wDXX8kpojaARyj6KsxGGdT9gSwbs4iPgP6KwdV9VG4NIuOqNZ69C5aVv2D4bGXkAP5F246eaIpVdT2ywXda43PvIfEUASCDpPGLg+YKJwdFuqbCBM7fRMWWEhUsM49htfCSCC0AbgzYRvqQGKxQHhZf/wDR5u6dF3NM11+Fshv1Kp31+DRqPIfqVd8A0FB15Jk8TMR68FX97NeGDUbGALesoylgiRNR0AcEsHUY1x0eX+dULZEjddmqZbQbq3JJ8uiOi5J6KuyB7+6l9gTbyVgzcnr+gQ8UC+yXUE1zjwTguogRgIPH0XZTK1MHf5hJpI3Mj6qiEoXVG6oAJJAHWyH/AJrS+MKbku2RJnx4SlTZJUwpKSmxWyUSMbaE8NhOLgFBUqovRGjpKjL00uUbiqSJYQk0odr4TyZuFKJYZTKl17NNuSBbWhTvfLZ5XQUMT4H1MpdVMggDpc/JbLspkpo3cXHk0m3nCzHZrOBSrtLwCwnS6BsOccwvWWUWi4+yRllKPBs02PHJX7CMNsiAAoaf+QpXJaNLVEkKQBQtKdKNIBkgThUCiJTZRUDYRKYWk+yotac2tCFhxTI6lcj2mlv+bgqMYgc0fTxKc6oNwB8lAuCtqV5XaFeEf+IC4MSEG1hfJ6A6tJr+Y42O6i/EBlgAPqfkFzMq7Wt7wWjfhZV+IxmoN0ETFzYeVyjxTe7azPqMMdu5BjsQTv8AN1vk0KsfUh4k6p4AECJ2P9yutPW6AONa15NV7RYxMfr+y1vowWehdl82LWlgEtB25TyWpY8yTFp9Vgeyma060NpuBIdsLSLXj1V/VzF9Oq+D4Z2Nx6LJ8lS5GOFrg0szeVHVxDGi7gPMrMYjMqjxq1w3cx4VT4jN6dNrnF2qxdzt57qS1KXRFgbVs11TPWEkMBdvf2Rbzuq3EZ1U5hjeY/cryjtJ23qMLTTIAdeAB8jIJPnZXOU1KuLY17QS02N7A8Ql6ueXEk37DwQhPhGgzHOg2+pz/qq89pT8B+iKwfZwC73T0FgrIZRR+ELmSzNm1Y4I+c3VhNk12I5ITUuyvRUceybviuaio09pUoolakVxpSIUIMeF1hXSwpU2GVZCNwcpcI8g6XbOCIDV1zJEf5IQsJIjawGx9LCV692VxfeYWk4wSG6TG0tt+y8ffVMyBI4g/oF6P2Bqj8KYmBUdHSzTH1SsqW01aR/ejY03kcFO0goGlUkKVlVJijbJhgKRCHZU+qlLkaQvcPBlKFH3kJhrKwbCGNCaVAa6h/FXVNDIthTqkcUM/HwpX0WVBDp9LH0PBdGTUNyCfNzv3Q3QTr2Aux/VR/zAc1ZHJ8P8H1KCxmQUSDolrrxBO/VW5OuC47bKLtJm4p4eo6b2EcyTYfRYil2rrCdNMEni4ztsI5IHN8yq1ahYRAY4iBe7SQSeZU+Byqo+DFuaOKUOX2Y9RleR7Y9DcTnmLqe1V0j/AG2UFDBvqGTqeeZJP3V67LaNAaqzweGmeP6+iHq57bTRYGjnEKPJJ9CFBLtljlL3YVzHB2h4dqG8jp5WC9Db2odVYHtaAXCTMb8YXlNGkarpe4u2/wAlet9kMHRFEAAFzYmbwD7KwaqVI14VfLQA0YjEG4do5bAnz5I2j2YLge9du0iG8ARELSwkCufvkab44PmirTLXVabz7OoXvdjth5wvXv4T4gnCvaQRD5mRFxYQLg24rzzt3gO7zDECLa+8/wCrmtd9yV6j/DHAFmEDY8Rdrd5uEx6Qutq3vwqvZiwqsjNSUyegVjTy1x5BRHK3LDDS5Gro0PNBHyekkku+ck6Su6k1JQgRSdZTNKEY6E/vVCBepcBQupPYhLsnqO5KM1CCCPI+qc4KOo6GqWWcewg2+a9C7BN/07iR7VVx5e60fovPWv8AhM9Dt6L0LsvUigxuxifmlZujVo1c2zRCrBRVOqq+m5SteQOn+WS4m6SLBtRTNrqnNeLHYqYV+aIVtLHvZSQLqsbKdtbqiK2hTGJwotQRxUKJuLkoWNjFlk4hoQlTMIsnU8OaliS1vMbnyUrezlLi55/7FVZTr2CDHEqLFZvoBJ5fPorJ2RUojU4eq8c7V4uqzE1aT3yGPLRFgRuDHOIVKLkyp5YwjYe+pQpEudL3ucXkC9y6eFouhcfnj32b+W3kLn9gqAVlPhZcSNJd9h5nZN2I529s694Jk3J4m/1XGPM2+W5+Snp4VrfbcPJp+7lBXxXCn4Rxjj5u3KIH8lpg3uBAEA9SPsvVexGJp0w5lSoDWfDjwtEAD5LxXCvgjzXoTMSXhpc0OGkRFniOLXD7LFqYKqZs0sZTT2+j2DD4cv2I9T9kY7LgxpdUdDWgk8IAEm/kvMcrzt7AJcXsHvC1Rn9Q4ovtx2xf/Ln0g4ONcii14MO0u9uRwMD6peDT4r5Vkyyn6PMe0ebfiMTVrn2S4uaDwpt8NNvrY+q9n/hXiQ4PHxMY79/uvHcbkJ/ln4yfaxXdRwFMMIDiP6wFvv4OY/x0RzY5ny/9LVOltaErlNHs4auwual2Vp4M/J8UroSSRAiSSSUIcantSSUIOCezdJJUyInCExJukkhQZymLtXpeViw/pXUkvN0jVo+2WFE/comifCfMfZJJLibmcrcfRdad0kkQLHs4+icxdSVojFUUVLdcSQyGR6LXDlFhx5pJKjPMaxxn/OS8R7WH/WYj/lckkmY+zPqPAqwrHOjBaBYadhYfJJJNZjiVbjdJiSSi7Ll0TUt1v8oP5Y/zgupLHrejp/4vzf8AQfhjFanHE36+aoe2Nq7QNpcY4TG8JJIdP6JrvNlhmv8A8IwdGH17w3Rf8H3fmUP+UriSbPw/ZlXl+j6ACSSSehDP/9k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6" descr="data:image/jpeg;base64,/9j/4AAQSkZJRgABAQAAAQABAAD/2wCEAAkGBxQTEhQUEhQWFRUXFBQVGBgYGBYUFxcUFRUXFxUUFBQYHCggGBolHBQUITEhJSkrLi4uFx8zODMsNygtLiwBCgoKDg0OGhAQGywkICYsLCwsLCwsLCwsLCwsLCwsLCwsLCwsLCwsLCwsLCwsLCwsLCwsLCwsLCwsNyw3LDc3LP/AABEIALIBGgMBIgACEQEDEQH/xAAcAAABBQEBAQAAAAAAAAAAAAAEAAIDBQYBBwj/xAA9EAABAwIEAwUGBAUEAgMAAAABAAIRAyEEBRIxQVFhBhMicYEyQlKRobEUI8HRBxVy4fAkYnOCU/E1osL/xAAaAQACAwEBAAAAAAAAAAAAAAACAwABBAUG/8QAJxEAAgIBBAICAgIDAAAAAAAAAAECEQMEEiExMkETImGBUXEFFEL/2gAMAwEAAhEDEQA/AMbSptD513PBSYUUgXQ4kncfshZpB4mdX0UuGrU9ZAZ4uJ5pTRrTLnK6jdmCEVR3eCf7qvwNaT7OlG04DzJmyi8Sn5A+IcO6cON1UZK8hzJPvK3LzoeNPPqqfK8K4Br4cW6/agxvz2UfRVnp+Fqy0Kgz/LxrD9hxVjgasR5BE5jRD6ZB2hZ5KmNTsx2Iq63aW+wPqrDCNAQR7PvDJa+/L9lT1tbDBJB9UcsLiDHImbPUFxYsYt/xFSDMKnxFA4BKZtaRU4qLE083qDirDDZs4i4kpbi0EmmXmPxQYJKzmZYgvoucfib9wh82x0XNzyQdTMWuoFvEkfcKKDfZUpKKZscpxNUYNppEWJPooz2krAAgiOPRVHZvNCxoYZ0zbkZ3Ct8yw7XN7ymJHvAfdL+GF8oOM5Uhx7T1QRcFqr8yz+pUJkxyj9UPVLGxbwn5q3y7LqFVscR1VrFji7oL5JGeyuo51X8x7gD9leYjD4Xi9xd53+y5meWMYRpDpjcSq7CPaKgLmnU08UM4buU6H48zXEg4ZGx5uXAcJ3WmyvJaFIbl3mqLH5uDBjbkq3Gdq3NEMYfWUuKd12apu42ekUMRTYIaIU/8wC8syvtNiKrwxtJz3Hg0E/Nej5N2frVINY93I23P9k1RldJGWTglbYbluYjvD1Wgwji4nkUNgcqp0NhJ5ndGVnRcLfji1GmczJJSk2hxYBZxTaugi52CWKdZtTlv5cVDi8Q0MJ5tP2RsWuys7PECiDvLnn/7FW5cFV5AyaDLgC5+pRz3tbxkpWPxQya+zJnOaoi93uhNZj2n3fmumuTtYIwaOg/GYXNdP4ioX0RuT81HDeahKPn6vXaC2GTMQeSkZXdrgMtzhMq16pjS0ddk783UII08VGEHYZ7pGvaVYUnAP8IkQqil4TLnTfZafszgRiX94JFNtidtR5BSEbVFyaTsZl2WPeHvcHd3xgXcY9loV5kOd0an+m0aWtbEafDI9pom8jmtE1osBYCwAsgq2EpsLqgaA47kblaYx2mZtylYPVyjwl1I2B9njHRJ+V1XsgCJUdLGua7UPlwPorxmNsHt9k79ClPErsYp3wUjsrdTbBvwVJmOWAzqGpvDmOd16FSqteOCGxmVhwstEcq6YqUGujyitlQG1x9R580DXwFpbdbnH5YWO2jrwVRisCD/ALXcxt6hTJo4zW6DKx6pw4mjJMpyYKOdS7tmpG4jDlvtt8nDY+fJMxFIvZpFwVzc0J43yjoY5xmuDLY/HavRTBoNMObsSJ+a7jMmeAbWVbhnuYdHAkT81ISUl9ReSLXkb7JcOKmG0kXvB6p2U451NxY8XG459VP2aANAQRqBKJxuDbVBdH5jdo42S33yNh0gfN8IARUaAWHfp1QNGtofOwPEI3I8wEaHezcEHgU3MsD3R2mm7Y8pQ/2EN/mLg658uKFqnW46jfgVFUZFjtwP6Jof7rvQq6JYZgCJ0uG288VrqHZyhUp6zERJCx+Aw76rtIBkceC3WAwuhmkmZiUtzUHwOSlJF/2dwGHpsDqFNrZ4gXVtWMXWdyZ/du0cHXHmr/VIhbsUlKNmHMmpckuIu0OHBMD5Ciw1S5adioXEtJHI/RMFBmErAyw7FVVeuxrKlJw8TWuIPpZcdVh0qHtCyW94B7pBVT4iwo+SKTKsU4FokxAgLWUSCFkn1wW0wwQ4AA9bBaHLqZIu4BClUEFJ/ZjsUIuAhW5gdoVsWsG5lQ1KYPstUsoB0uepPwn+5MxGpu5AHQoTvxzULPEqlN5Al4B43TazRIJfEfVI0GxEk+SmwOWmtUZTa1xJPHgOJKnYVMsOzmS/iasCYF3u4AdOq9UweGZTY1lMaWNECEJk+Wsw9MMYP6j8TuJKNqVA0SVohFRQictzHVK4aJdty3VHmObxbRbnKKoMdUOtxtJAaOXVczGg1zSDb7ogCuw9dr7i3MI3B4g0zf2DaOfVVmHwBpkuJm0CBzK46r4iCf8A0oElbLuq51I6mGWHb9irjL80DgOfIqlyeuDNJ9w72ZUeMoGm8gcNj04JMo1yht+max9JlQRCoMyyEiSy45JuAzfg4wVoMNjNQvdHjzOLAniTMFVwxbIjzBVdVywTNI6HcvdP7L03GZdTqja/Pis1mGSOZcDUOfELZHJDKqkY3jyYncTJOrEDRWbH+6JVL2myI0mtqNu10GVra1MjqORChzXBOOBrOBljbgHhcSAsGp0scS3xNuHUvNcJd0Yfs/nBo1oPsut9V6DR4ObeeSC7F9jMNXoNrVy4mT4QYFitrUyalTYO6EALC1cjXFNQSZiM5yZwd3tIRPtt29U7J8YKjDSqxBsFqzhhEbysXmWXPw9XwAljjaBMHkqZF2Q43Bmm4037H2TzH7qTLcodVMEeEHfotFQwBrUgK7Yi4PFWuEoBoAaICTLJXCHwx+2R4HAtptho6Si2LjmzYWXMRIFktIc3fRJVbMEbi4VxhcRIBVFSqXR1GppPmtennTox6iDfIdiKkEEKXFOlocEK52oJ2DfLHN+S2t1yZErOVGSEJjq84eo3iB+qOw+FqOFwg87y51Oi507lojqSAEOWX1YUEtxSYYuNwAIRWHqw6S5B6ag1Nd4TwCNoUwABBVJ8FtKy1GZtAs2UDiMyqvs2w6JlMAGw+aIB8go2kRICOE4vd+qXd0+qLc1vFRy1A5oPa/4Au6aL6R8gpqNATIAHpdMpVgRupm1oVwqD5HZE5qkSVhpHiVNXeXnj06KXMMQ5xAm3D+6bEDmT8gnb0+TN8VLkjy7ERINoKgx+Nc86afskHxC9+SZicPIM7wo2VW0qNvEdwNvF1TE7QqUaZYucWsZJvxQFWhrZUfMaYIiPKCgXZk57oMwBflKvMFQmj1e6fQbFTcTa0BZfTcQHERBkn9lfZgwVKQqDdu/UdU3C0IB5CZQtTGwCxlmndUSTbAXtlS0MQ9hsVFITggcbLjKi/wAvzYOsbO+hVo7HCNpWPpiL8locIyWDrdRKuy9yZXZ+GluprYd0VDi3zgsQD8M/ULT5mIbPILH544nD1SywIGr5hPyyvA0JxxrNaLjsPiA3CsEW1G/qtJTfB1E2VL2A0PwukgSCrrNqX5TmgXgxC5VcHTi7pDvwsmQYCZV7tu8SszhM/fpg3IsUZl+EdWcKlQOaBsL381nlKzQsSj2WjxqtwQ1YlpR+IrtptuYQtNurxfJVVBJv9HYsFFJgztKnpsvJUr3CENl2V1EbqXE4kNbqJsN/JC5hmFOk0ue4NA5leeZx26e90UoDBa9yUyKk3wgJ7V5Gud29pAlrQYFpI38lf5bmbarBUpmQfuvIm9p3+8ymfRXOQ9sHh7abaTQHEC3Xopn+RqxONRvhHumBxzXMEuAMIDtJXa6k0Ag/m058tQWfbSlTNww0P6afnKXDXSktrRUtLGL3WaLHYOlUEkieBBus5VBa4tmQNiow6F3WFHrW19UFDTJd8nS9NLSd0g9cL0mWaUu2PjjUVwhGmm9yumqud6qstxMJh8+IMEq8wWch1pQA7JU3N8RId5/oqnGZDXoy5p1tF7bx5LvvGznR1EZM2zCHeSkLT7JiBsePqshk+fxZxWkoZlTdxlJ8TS471wcDSXfdA4vDNMgGebQbhEYrHNPhEwQYcNgeShw2GksDBDtnb+s81phTjZgyR2SogpmmYGkgSIHxRaJV5+KaymKlYimwWAiCegHFAZ1nFDBgAgPqgeFnLq48F57meb1sS8vquJ5D3QOQCByopmmzXtlUqGKQFNg2HE9SVRVsxe4+J7j6qoLyEu8S22y0WBxThcOM+ZVjge0j2Wf4x9VRGUwvUTIek5fmlOtGl17WNitjTsAOgXhFGqQQWmCtdknbarTAbWHeN2ke0P3Vud9kijd5y7wFYPtFiC2lAsHb+UhaernFLENb3TxvcGxEcCFmu0dYfmtIE93+u6bllWBoDHG81/hnOzHaD8MeYn6Lc4btXRqwBOo8OfkvNOzbHVWCm1upxdbn68gvUMjyOnhGhzgH1ufBvRv7rDFOTaNrlFRi/wADcL2ZHeGs7wtJkMP3Kta2YlgAbz5WjoFDXxbnzqcBeANr85QdbBkzDjI28Rg8781ohhUVwZ55ZSdsKxODpYmO8aWOEEEGB6hKtgKjANA1jpY/JBMqvaZs4dTBtyKsG5mRfTCCWBPsOGeUeEBYnEgNJcC2OBEH5LG43tRUktZTIM7n7wvRzjKVVh75o0jcu/TisDTxDe/cWjVT1GNQExKyzwqPs2Ys+70Zx3ZQ4xxfUrmSbtm3oCbI7D/wvp8XOPqtXUwlF3jaI6C0IZtSofYqWFoO6yZHn/4kNWx80V9H+HmGbuPmVa4Hs1haJDmhoIXAz/yOd58EV/L2bm/qVzJZNRJ02O2KPIbUx9JvvIGhm+rDYyo0EilpAtud7J7MLSHuz9VZ0KLRhK0NgF7R9ls0CmpPcr4M2o2qPD9nnVXtBiX+zTd8lb9nq9cgmqCDwBVyKI4BSU6a6U5Zs0NmyMUKTx43e5sY1zzsFMzCPO5A804TwTSDzQw0SXbJLVN9InGFYPaf8k+aHMoTu0u56LTHTwXoS8sn7IwkQvI8B2txNJoYHy0bahqIHKTwWmyjt41/hxDNB+JslvqNwuksiMG1lvm/Z6hUOotg82+HdZqrkZaYbUqhoIHtbk7+S3IqNezWHDQROqRHzQuGxFF5JpxVg7+4HcY5pWRx9j8MZt0iHLst7ulD3BtMO1ajb06oTHdrAX93h/C0WdUIhzuegHbzVf2vc8uaKj54tAkNHk1Zau0RvdIeTcqQ1w+Ody5LLNKzHVSW3Ji5vJjmgqYmQLJtOdIgc7rokG6URy3Po5icPF5/dCwi6sR1QpCtAMnwlIvcGCL87D1PBWuM7I4tl+5c4RMsh4PlBV32MwdNrG1XM8bph0mw6DZbPA491L/fTJ4bjq39kz43Vgbl0eOVssrN9qlUHm137LjnODILHfIhfQ2GxLKjdTXAj/LEcD0UxpN5NI8ghqwkfO2Ha5gDhLXKzwfe4qoaYBc97Q2eAA4u6L2jF5PRf7VKmfNrf2VdhspZhyTRptpl25A/VC1LoK0gbs/k1PAUmsb4qrrF3U7xyCMwzm63moSfPb0HJDuaRJdJMzI4JOaHCRcjiP1HBaIU1SFyLB9MOMmzDsQPEf2UeLhgmmbchdDHF1IEkcZnl6K1woLqbXQNthb5K2qBTsp8PTc10iRqNxYiD+qMr16dBo1DU4jw093O6mfZCGzLMW0CW0wH1Znm2nPF3XoqWm4klzjqebucdz/boqdyL6JcBin1qjn1QBB8LPcaPLiepVLgaVQ1hTazU4uIFrbm87Qr3JsC9z3vI8AnxO2/6jigc3LnH8pxET7xaSOYgpa0/wAjGrUfGgztBgcRh6epjde12DVB5Ebqty/KMVWhzqbm8bw36KwyWnXdBNS/InUPutnhamkAOJmOO3yS8ukh1YyGrml0Z2h2VqOH5lQgcgrrDdnmNAFz5q3pV+UIynB2Qw0mOPoHJq8kvZUfyhsQLKHF4JzMOWgaiXgx8loYQtV2p+mNhM+Z2T9qiqQhTcnyZOlgy7gimZS7oPVaM4ZvFcdT5XUotyKA5QeYTqWTHi76K9bSniP1Xe4HNSitxTDKG/EUv5Q3mVdigEu5V0TcfH5Kmw7vkhypKZVvsEt8BmTmAtmWHdhnSescCtZ2ezdumBAjgsEwEKRlQjaR5K5Qsbg1Dxv8Gk7TZk2pXsbNAHRVrnA7KtDecoiliAOMoNtKipT3SbDaDnAW5pOn6IRuK6BSis10xv1S65CsldUUDyk1xSLZIkwJ35DmiSBZtsga8YdhaZkeybWn3VZYfHEHwmDxad/UHdEYek0UmBpkAAA8DbnwPQqDFUx7wnrs4LcoqqMrfIdgM1DX6mnQ6wPwu6OC1+CzBrx8J3gkfNp4hedOaQJ9scx7Q/qHFFYLFeGNQc3gDeD5cEqcPaGQn6PRhW3mwHEkXQ78dRNi9nzCw7YNtMnycfuQArDDZBSN3tBPlCRJxj7NEYOfRfmiJlr9QPCQf1UBy+pctseg+hCCbk9Ae4P2Tsfq0aaTnNdIgtMGUqU0+BqwtK2HUcNrEPbpcN52Qma5zoHdUDJHtPGzejf9ymw2XVCyMTWeXRs2JHm6LoDFZNTbAFRzPNsj5hPg3X2M8l/BTGG2nqeMk7k81a5Vg9Q11LMHzd0A5KHD5UGODq7g5k+4Zvw1cQFZ4olzmQ7S0wGgRYTsD5JlWB12SYitMNJDWXhosBHA80OzCUzsGETcRuOMHgrDE0mtb4Wy70k8yVDTwTYJJGowQODUcXQL7K+th20/YOkF3h90gxxXRVrNuXyCbFzeXVNxYc86TfrcC29+amwGGl+m8D4jIHXorlTXJE3fAXgcTVc4W4bgRJO2ytf5kWEh7hqEG3AdevRBVcwbTEM3PHi7+kcB1WX1H8SdZJFzHKeZKz0MZ6pRramhwG9/JNdEoTs++aDPUfVEPB12jbZUwESwE4ALjSnAIiiGpSH9xYrrDHXqpSmiAoSzoC7KaSlB6KER8bEpNddIKObqETLJiRKiD7J9MymFDqjlFKfUKjKUw0SNcn6lAE6VVF2GMqyOqkKC2uiGGOqplmwwWKrNa19JwILQDTcPCYtbiFa4XOGVDpP5b/8AxvMT/wAdTj5LH5b2nY2KVUaWj2XcvPl5q/q02PbsHsN5G/mCOK1waozyXJeNaJvLHb8j+zvRSU8IS8ECHfENj0cEFkWWv96oXUosx41EeRNwFqKbQ0QEnJqIrhGrDpnL7SH4LBaR4nSforCYQTaxC66oSsLbZ0EkuBmMxEcUXlTb63W+ETfzjghgOalBVrgubtUWjnsJs6CmVWAiNQcOVkAHJCom/K0Z/wDXX8kpojaARyj6KsxGGdT9gSwbs4iPgP6KwdV9VG4NIuOqNZ69C5aVv2D4bGXkAP5F246eaIpVdT2ywXda43PvIfEUASCDpPGLg+YKJwdFuqbCBM7fRMWWEhUsM49htfCSCC0AbgzYRvqQGKxQHhZf/wDR5u6dF3NM11+Fshv1Kp31+DRqPIfqVd8A0FB15Jk8TMR68FX97NeGDUbGALesoylgiRNR0AcEsHUY1x0eX+dULZEjddmqZbQbq3JJ8uiOi5J6KuyB7+6l9gTbyVgzcnr+gQ8UC+yXUE1zjwTguogRgIPH0XZTK1MHf5hJpI3Mj6qiEoXVG6oAJJAHWyH/AJrS+MKbku2RJnx4SlTZJUwpKSmxWyUSMbaE8NhOLgFBUqovRGjpKjL00uUbiqSJYQk0odr4TyZuFKJYZTKl17NNuSBbWhTvfLZ5XQUMT4H1MpdVMggDpc/JbLspkpo3cXHk0m3nCzHZrOBSrtLwCwnS6BsOccwvWWUWi4+yRllKPBs02PHJX7CMNsiAAoaf+QpXJaNLVEkKQBQtKdKNIBkgThUCiJTZRUDYRKYWk+yotac2tCFhxTI6lcj2mlv+bgqMYgc0fTxKc6oNwB8lAuCtqV5XaFeEf+IC4MSEG1hfJ6A6tJr+Y42O6i/EBlgAPqfkFzMq7Wt7wWjfhZV+IxmoN0ETFzYeVyjxTe7azPqMMdu5BjsQTv8AN1vk0KsfUh4k6p4AECJ2P9yutPW6AONa15NV7RYxMfr+y1vowWehdl82LWlgEtB25TyWpY8yTFp9Vgeyma060NpuBIdsLSLXj1V/VzF9Oq+D4Z2Nx6LJ8lS5GOFrg0szeVHVxDGi7gPMrMYjMqjxq1w3cx4VT4jN6dNrnF2qxdzt57qS1KXRFgbVs11TPWEkMBdvf2Rbzuq3EZ1U5hjeY/cryjtJ23qMLTTIAdeAB8jIJPnZXOU1KuLY17QS02N7A8Ql6ueXEk37DwQhPhGgzHOg2+pz/qq89pT8B+iKwfZwC73T0FgrIZRR+ELmSzNm1Y4I+c3VhNk12I5ITUuyvRUceybviuaio09pUoolakVxpSIUIMeF1hXSwpU2GVZCNwcpcI8g6XbOCIDV1zJEf5IQsJIjawGx9LCV692VxfeYWk4wSG6TG0tt+y8ffVMyBI4g/oF6P2Bqj8KYmBUdHSzTH1SsqW01aR/ejY03kcFO0goGlUkKVlVJijbJhgKRCHZU+qlLkaQvcPBlKFH3kJhrKwbCGNCaVAa6h/FXVNDIthTqkcUM/HwpX0WVBDp9LH0PBdGTUNyCfNzv3Q3QTr2Aux/VR/zAc1ZHJ8P8H1KCxmQUSDolrrxBO/VW5OuC47bKLtJm4p4eo6b2EcyTYfRYil2rrCdNMEni4ztsI5IHN8yq1ahYRAY4iBe7SQSeZU+Byqo+DFuaOKUOX2Y9RleR7Y9DcTnmLqe1V0j/AG2UFDBvqGTqeeZJP3V67LaNAaqzweGmeP6+iHq57bTRYGjnEKPJJ9CFBLtljlL3YVzHB2h4dqG8jp5WC9Db2odVYHtaAXCTMb8YXlNGkarpe4u2/wAlet9kMHRFEAAFzYmbwD7KwaqVI14VfLQA0YjEG4do5bAnz5I2j2YLge9du0iG8ARELSwkCufvkab44PmirTLXVabz7OoXvdjth5wvXv4T4gnCvaQRD5mRFxYQLg24rzzt3gO7zDECLa+8/wCrmtd9yV6j/DHAFmEDY8Rdrd5uEx6Qutq3vwqvZiwqsjNSUyegVjTy1x5BRHK3LDDS5Gro0PNBHyekkku+ck6Su6k1JQgRSdZTNKEY6E/vVCBepcBQupPYhLsnqO5KM1CCCPI+qc4KOo6GqWWcewg2+a9C7BN/07iR7VVx5e60fovPWv8AhM9Dt6L0LsvUigxuxifmlZujVo1c2zRCrBRVOqq+m5SteQOn+WS4m6SLBtRTNrqnNeLHYqYV+aIVtLHvZSQLqsbKdtbqiK2hTGJwotQRxUKJuLkoWNjFlk4hoQlTMIsnU8OaliS1vMbnyUrezlLi55/7FVZTr2CDHEqLFZvoBJ5fPorJ2RUojU4eq8c7V4uqzE1aT3yGPLRFgRuDHOIVKLkyp5YwjYe+pQpEudL3ucXkC9y6eFouhcfnj32b+W3kLn9gqAVlPhZcSNJd9h5nZN2I529s694Jk3J4m/1XGPM2+W5+Snp4VrfbcPJp+7lBXxXCn4Rxjj5u3KIH8lpg3uBAEA9SPsvVexGJp0w5lSoDWfDjwtEAD5LxXCvgjzXoTMSXhpc0OGkRFniOLXD7LFqYKqZs0sZTT2+j2DD4cv2I9T9kY7LgxpdUdDWgk8IAEm/kvMcrzt7AJcXsHvC1Rn9Q4ovtx2xf/Ln0g4ONcii14MO0u9uRwMD6peDT4r5Vkyyn6PMe0ebfiMTVrn2S4uaDwpt8NNvrY+q9n/hXiQ4PHxMY79/uvHcbkJ/ln4yfaxXdRwFMMIDiP6wFvv4OY/x0RzY5ny/9LVOltaErlNHs4auwual2Vp4M/J8UroSSRAiSSSUIcantSSUIOCezdJJUyInCExJukkhQZymLtXpeViw/pXUkvN0jVo+2WFE/comifCfMfZJJLibmcrcfRdad0kkQLHs4+icxdSVojFUUVLdcSQyGR6LXDlFhx5pJKjPMaxxn/OS8R7WH/WYj/lckkmY+zPqPAqwrHOjBaBYadhYfJJJNZjiVbjdJiSSi7Ll0TUt1v8oP5Y/zgupLHrejp/4vzf8AQfhjFanHE36+aoe2Nq7QNpcY4TG8JJIdP6JrvNlhmv8A8IwdGH17w3Rf8H3fmUP+UriSbPw/ZlXl+j6ACSSSehDP/9k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8" descr="data:image/jpeg;base64,/9j/4AAQSkZJRgABAQAAAQABAAD/2wCEAAkGBxQQEhUSEhQUFBQUFxQVFRQUFBQVFBUUFBQWFhUUFBQYHCggGBolHBUVITEhJSkrLi4uFx8zODMsNygtLisBCgoKDg0OGhAQFywcHBwsLCwsLCwsLCwsLC0sLCwrLCwsLCwsLDcsNywsLCwsLDcsLCwsNyssLCwrNysrKywrK//AABEIAMIBAwMBIgACEQEDEQH/xAAbAAACAwEBAQAAAAAAAAAAAAABAgADBQQGB//EAEAQAAEDAQQJAQQHBgYDAAAAAAEAAgMRBBIhMQUGE0FRYXGBkSIyUqGxFDNCwdHw8UNicnOS4RUjU4KisgckNP/EABkBAAMBAQEAAAAAAAAAAAAAAAABAgMEBf/EACQRAQEAAgEFAAICAwAAAAAAAAABAhEhAxIxQVEEYSKxMnGB/9oADAMBAAIRAxEAPwDxf/kGyfVTj7QLHc3NqQfC8WDivp2noNtZHt3so8D+H+3yXzJ2a9nrzWXc5+hdzTasMlQF3gLG0e/ctlrsF6v4+e8I5uthrIXJ7A7G5xy/RUvlFKfHctDV/WJtiL3iISvI9DnYXTxrSvhV1c5rjlGq29G6qzzCrgIme8/DDkF3On0fo81c/wCkTNxoKEA9B6R3K8tpLT1qtf1kl1h+wz0jxmfKzxZAPzxXJcepnOS1Pb6bYtNf4pZJpLl2SB7XUqSTERnXj04KjR78alYv/ju3CG1NY76ucGF/D1eyT3otq02cwyvjObHFvYZfBYY49mdw/wCqur4cmkoKVAGAxA4hZVQchQfevTW2OrWu7H7lgSxUcVoJVYGCsEaeONdbIk4Vcggqr2WfyumlFAmSpkS8/rEbQ5xbEHXAwElueGa9SCqZG3TeH61Ss2c4fN7PYZJT6WudxJwA6krtFhii+tkvO/04hU9C84DsvQS6EnmeQ6WkVcABcBB3UGJK1dH6vwwj2b54upTx+KzmGvDS57ebscM8gpZ42wMP2gKvI5yEZrXsWqrGG/K4vdXH+7s/FF6AeOQyRCvt+srmrhgawUY0NHBop5TgJbyYKkmJQQJU6KghKrcEaVzTOQFMjUgKucqiEAwTpAmAQFglI3qIAqKQyLE4H0nIgjlivmWlbNspXxn7LiO274L6PA7eF5fX2y0lbKBg9uJ5tNPlRY9ebxdPQy1np5uxvo4LViLnZCg4lYbDQg8F6Kxuq0K/w73fx216/HJo7LvcST8Ek7MCAu2MYHuqTGSTRelMMcfEcky+ksT6jmtAAOA/NFw2ezXXkZ1XW5pbis05XYtJaQQaEUIPAggg+Qvp2kZRaI4LY0fWsAfykZgR8F87jsjn40uj3nYCi0Wa0izWc2ZhEgvl4oD6SRiGkri683lMp6XI9ZVuzIcQBTAniOSxBKxzroNXcBuXibbp2aXfdHAZ+VnCWSNzXtLm8HY591n36XOnX1BkYCcrA1a02+0VZIzEZSNFGmm481v0Wsu2dmiOUAVjWUUBTIKI3QiSoAgDFhgrQVWCnJ8ISiUORzSuZjUoCOP5CYDsoEtUAwbT8VHLOtulooalzxhuGLvAXRZJS9oc4Xa4gHOnPgnKdmlskobicBx3LMbpgSvuQC+Rm84MaOJJzV+lbZsWVpVx9LG73PO5DQ9h2LMaX3m9If3jmByGSVu6enZG0gUJqd5AoiQnCBVJVgJ0iYOQFgUS1UUh59j1TrRZNtZXHMsIcOm9dDgu6CMOaWnJwLT3BCnKbmmkurt8hIWvoqTC7yXFb7MYpHsI9lxHxK7NC2GSRwLGEj3smjq5c/497Oo7Or/LFrx7132KxF/RK9sMH1sl53uRkGh5rkm1gcfTE0Rt8uXqZ/kY+nBencuG5LZ4osXuAos216eYMImA/vOHyCxo4ZJ3UAdI49+/Jd40Y2H/AOiQNJ/Zs9UnQ7guTPq5ZNcenMf24rVa5Jj6nE1yaKgdguiDRDqXpCIme88405NzK0LHff6bLCGfvuF5/Uk4NWxYNVauv2l5eeFa/wBlnJtVyk8POWcRg0hjMz9z3ijRzDBmtey6Eklc19oODcWxgBrQeF3gvWWaxsiFGNDegx85oTBV2fUd7njjDQABQcBQDwFYlIUBVoEFFRAnugISgAUaotKAFFaEhRaUJMSlvUVc7XEekgHiRUeFl6Ks79tLtn3ywMdHuFx1QXAbyMu4St0emwgQiomTz2s2hmSQlzWgPb6qgYkHOvH9Vui0sljjtDTRj2C9X7MjAGvB7ivdM4fh2XknRzAy6OjF76Q5kkRLgALoJdQn3mgjsFnlxdxePPDV0cDPJ9JcPS2rYWncMjIeZWu1eYintsIAMV9oFMADl/Cmj1sAN2SNzfzwKvHKezuN9PThSqybPp6B/wBu7/EKfFaDLSxwqHNI5OCqVnqnc1AJWWljiQ1wJGdMfiExCYWBRJRRSGbsSuiBhGa6WQdFHR0y3YoPbxel7TZdq6W4ZZDT0/swQADWmZWdadLTSYVEbfcaLopwwW9pDV6IBz74jo4lxdUto4k7t64YDEw0hjdM/K/IKMB5N3rHWnRMtxn2LRMkmIaab3u9I7krtZZ4IsHONof7keDAeBctiLQk9ooZ3lrfcxaP6B99Fu6P0PDCPS28eJxp0GQTk+J73m7PZLVaBdYBBEdzRcw5uzJWzo7VeGI1cL7s65CvXM+VuJVUk9srmkbQG0AAAyAFAOgRalJRaVZbElI8IuNEpcgnO5A14KEooUAKYBKogGLqZrhn0xCxwaZG1PPLquyRoOByXn9MaGh2sT3NLY3ExOuGlHOpckPcEHqpytng5JXoWShwq0gjiDVEYFeeh1dfETspnA5gHDzTBWm22mH62O+0fbb+IqnKLj8ehKzNLHZmOcfsjR/Ewvwf4ND2QsOnYZML108H+nxxWjIwPBBxa4EHgQc0FJq8ifPA8RuKICz9CyHZ7J3twO2Tq5loBMTu7cOy0KJzkXigsLWSBzQy0Mwkhc1wI4BwwW+QuS3yNbG68CQQRQAkmopdAG9LLwWLodK2QNmj9iZokHKvtN6h1QkljDhRwBHMArD0FZ7RHDsnUjbfvsJoXtve02mVDmtmIUABJJ4nelj4GXllaS0HG5p2cbA80xBLQOJIGaSw6uMYP8w7Q8MQ3xvW2QoE+2Sn3UsMYaKNAA3ACgCchFCqtIXVEFFIdAPBEhBoyr4VgKA5bRZQ+rXAXXChH39VbZbJHEKRsDedKu8/gmmy6J2Goqlo6V2aZiWQpqpkJKCS/wDqg41QciPfwVQcQ7PNWEqtwQawhQhCqKAytL28WcNeci9rTyBzPZdjXVAPEA14g5FYus8Qlks8JxDnkkDMgNNV16JgdC3YPdVucTzw9xx+SjfOlWajRUogRTPNO1WlGrn0jZhNG6M/aFByd9khdF5EckqHJo20mWJjz7VCH8pGel470r3XZX9FnWNmztD4yfTMNqymW0aA2Qf0kHsVpgURidcNr0VFL7bBX3m4O8rMOg5YcbPMf4XZEcOC9AVEXGJ7q87o6edtraJWU2rdk4tHpJFXRuPMYivNehB/v1CHMEjeOR4oMKJNC3ayqUhRQpkWiACZAlAQlAqE7zglLq5BOUGQJREfGvTcimC3XcB5CisCKkGaFZSqqCsa5APRVRvoMdyJKAGPVAFzieSg/NUFRa7WyIVeacKAknoAls9fF7kt5Ytm0y+0lzbMBRlL0klaCvBgzPVV2rQLpPatMpdnXCn9I3Ke75FyfW7VQlYmrEMrZJoZXl+zYJGE4gtrR1PgtppqE8ctlZoQVECUC5UTFtnqtsQ9yOR55VNB81oWqRjW+sgN5rFIlktkuycG3Y42FxFaV93mtODRDAbzyZX+88kivIZBZSrvglh0o1xLaPdGMBKW0GOQxxI5rRAPbcU4aAKbuGFFxWm1CztLnVMVQCN7S7e3lyVyJdwaEVnf4g5ziImF7dzz6W/Fdzcsc9+9OUmVrDKW7LZgumbI17GtBJuj273AEYLtsc0jsXsayuTQakHmaLoIUyRoWrUqhKCaRSEUKdK9AMoqRJwx+SJqcz4QNGeR34JceQHxRaAiQgFa0IuQUQDAolIME5T2BCigUSBwmBzS1RaQg9CSg4ZFQqE1QSVSA/qnCU4IPbE0GxsNrngu027Q+OmQeyr6d/V4WpO8NbecQBvJNAFj6yOdC6G1MHqjfiOWbQfiO675NEsLg6VxmvAObidnR4vC63hQhZzi6i7zzXnpdNs+l7UF1xjS2rB7ZIIIr7uJ+C3tGaXinHoJwpUEUI3V8ruEAApRoHANGSzIoIrNbGSGjY5QY3gZBxpdPlGrie5WnSuXxT3Odf8Ar4RIVFrtBYPQwvefZAyr+8cmhaIjL0EL0tqfxlDf6GraosfQejpYQ7aPb6nF5a0ZE51ctcFTidFUT2ZjyC5ocW4ioBAPFXKsuVEJUDklUhcgLy5I6RU3q5LltVuji9t4BG4YnxuRuHrbSY9FzxxXkLXrLj/ljCorXE0307VXrIiCARvAPkVS2Vx0cP4fFK5vf5eESmomlVWidjkjggChTovKpzqpkKITQCKgCKAlEQVAoaIBwVEAogC4KMCQnFWNQoSUWtRy5dUpdw8lCTUVQPf5eUWnHFFyA4tMWbaQvbvpUD94YhVas2jaWWM1xiLoXcaA3o/+Jp2XfNKGipyHDE+F5rRui7RWTHYxSuqWnF1ASWmgyIBp2UXztpP8dPQWq1siFZHBo559gsxkRtcjJHNLYYzVgIIdI/jQ/ZwXbZtExMN4tvv99/qPYHJdxTuNpcAjklqiqIpVRerCVQ9yAdzqqouVU9qbGKuIA5left+s7QTsxWm8/clc5irHC16Nzt5w+Cyrbp2KMYG+eWDfK8hb9KzS4ucacNyoiYXkDMuIp1JoPmsr1Ntcelqcti3aySyAhpuA7m8OFVjmUvxJXfYtEyOmEF0l4k2bsMAWuoansV6KXVmNtufESWxgtlYB9qNxPpryOCnm+T3jHmjYntfsy036gXd/qFR8wvpsuj9gyNvBjG8fUGivxVGmoxDaopwKMmaI3YDB7B6D3bh2W7ambWLiQKhXjNMc89sUBEoAqLVmreq2q16qJQpc1FCMpigqNEAVAEQgihqlE6BKqgwUUCikEJoUzSd2HzVDbQL+z30LugrQV6mo7LpQoPmoTVFQBBUAE5CBRBQRSoSi5I8oUNVKqm8hI8AVJoBmTgEA5KN5eft+skceDavPLLyvPWzT002AN0cAVFzkVMLXs7fpiKH23CvAYleZ0lrQ52Ebbo4nElYgiri4q6KALO5WtccJHPK6SQ1eSeqeOAdSukxBAb6KL+16+KX+ijqA3SHXeNCDTvRek1Y0ZEbUS4khjmyxt+yWOF5h6Aii83PkVq6EtlzZSH9m7ZP/AJcuLD0DqjuFWOtlnvT2OkWfR7eHDBlqaHVH+qzB/kYqzW1lGw2tucTrr/5Tzv5Aq3WOzmayF7cXwkSs4+nMDq0lX6Nc21QFhxbLHT+oYeCFf6c4W6z/AEqyvYPbAD4zwez1NI+I7qzVq3iWJpO8fHIjzVZuqdsc0GJ/txOdG7q04eRRSzgWa1yRZMkpNHw9R9QHcpk67dHceRu3KkFaWlo7zA8bs1lhXAj1W5ivupHJlsseCsKqVgQQg0RopRCiAlVKJQE1VQRRGqCkMzQllkaZJZvrJCDStbrWj0j4lawKCimTU0q8mUBQJSucqSdKCq3SUWVbdPxRZm8fdb+KW5FTHbZvLjttuZGKvcB3x8Lylu1olk9MYuDln5WG5rnk33VOdTioubWdP69Hb9aqVELf9z/wWHarbLMfW4nrl2CWOH9Sr42AEb1ncq0mMjnjsw3gn5K4R48uS6XBVlFo2jWDggmSuKRCQqXclY5+CpJU5Liud2B6Lo0cRe2ZNGyAxk8C6lx/Z4aVySGuB5+UsbsBy+5Euj0+panaQ2kTQ/MVY9vNvpcPmuXQVbLPLZjlG4uZnjE81afmOyydWLdSau6dof0lbQSD5Hut3WqK4+C1jjsZKcHVuE9D81vPrkymrYp0u3YWxkowZaW3TTISs/FvyXTrNFehZaG+1A4E/wAp2Dq9MCrtNWY2ixuuD1xnaxnfeZXAdRUI6vWptohoaFsjaOHJwoUhGjouQPjpmCPmFkSMuOLTuNFVq1K6Fz7O+t6F1zq37B8LT0zBiHjfn13Hv9yvEnECgUGlElUlWUzCo5AGiAsKhKVQIBqJUaoJ7Bw1BEBRIASis636Yih9twrwGJXm7frS91RE26NxOJ8KblIvsteutFqbGKvcGjmV5/SGtbBVsYLjxOAXl5nvkNXuLupQDKbiVnc62x6c8102zSk0+bqDgMAuSOFXOaBSuONPKtY6mCja9aViPgKfNB8WR35dlbJgKqmSSuA+O5A2uag+QYUxPJUsAIxz39VZd4YJGs25pl8f7INdep8kGuFEhwIKZSLiEhCZ7sEhckZXFVuKclVuxSpqnH4kpY8kZSlvqTa2iLSQDnWIiZvTBso/pof9pX02ONtssr4jlIz0n96lWnzRfILFatnI19MARe5sNQ4eCvo2p9pLC6AmuzJDTWtWGhY7wQtsLuac/Vmpt2ao24ujAd7TSWv/AIm4OC4NHt+iWuWD7JdtI/4HmtB0NVbbm/RrcSMI7QNq3gHjB7fke6fW6L0xWtucLrr/AOW859AVV+szawM2VoitLfZkGykp7wxjJ+IW6KSxkePuWfNB9Lsr464ubVp3h4oWkKvVa3bSNtcx6XA5gj0uB54K4VjnHBWALo0lDdfXc7H8VQFSQcFWQrc0jkAWqJQU4QEBUKCiegYIJgFEg+XGCuZxPdWQtw4fjvVhaqw+h5H5rmdq26ES1KHEqwNSl2mKSK/gjlQHfl+BTNxx4qvEnDIccqoUclUNxJ6q8+kVJ8/cqyAcR4TLRQ6h659VeAqHNw4J421oQcEjWEgKp/8Ax/NEpwpwGCeu/dwS2NaM11Rj0QKVruCrnrTA48EwgdXtmlDt2fRSpGDt+VMlDI3uOWagK5gc8lWAM1fI5cgND1yQuLAvUavW2hheTiP8h/aroXHteb/tC8stDQ8nqdHX6xvp/mMN5lOZOHdVjdVGeO4+ma0QbSyiVuL7ORI3iW5Pb4V2jS20wGM4tlZd7OGCXVe3CaJtcnNo6vMUcD3r4WVq8TZpJLM4/UvoD+4cW/A0W8cvr/SzVC0uaDC/24nGN3UZHxQ91YW/R7Y5uTJxtWDKjv2jfNCqNMUgtjJm+xaRdcd21Zw6j5Lq1ngMlnEzB67ORIOJZk9vjFP0V/tsW5u0jqM2/k/BZTV36EnEkYp7LhUd1xzsLXEc1RbBByNUCmStycJSFGFUDKKKBAOCooColoPnJVDvv+4oqLkdq9GT2SoolCqtm7olgyPUqKJnCwYuFceqabIqKIMjckGKKIL2p3jqugoqKDpX/goN6Kisiv3KmbcoooOA9csmY6qKJVaxX6P+ui/mxjtfCKivEsn0TU04P/mSf93KvWPDSjKb42V54nPioot/jjnmuzXof+qzlPDTl0WlYfqnjds3/wDUqKJ0vjI1E+oZ3+a1tLe32UUTiPblZklcootAVyDFFEAyiiiAYIKKID//2Q==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11" descr="data:image/jpeg;base64,/9j/4AAQSkZJRgABAQAAAQABAAD/2wCEAAkGBxQQEhUSEhQUFBQUFxQVFRQUFBQVFBUUFBQWFhUUFBQYHCggGBolHBUVITEhJSkrLi4uFx8zODMsNygtLisBCgoKDg0OGhAQFywcHBwsLCwsLCwsLCwsLC0sLCwrLCwsLCwsLDcsNywsLCwsLDcsLCwsNyssLCwrNysrKywrK//AABEIAMIBAwMBIgACEQEDEQH/xAAbAAACAwEBAQAAAAAAAAAAAAABAgADBQQGB//EAEAQAAEDAQQJAQQHBgYDAAAAAAEAAgMRBBIhMQUGE0FRYXGBkSIyUqGxFDNCwdHw8UNicnOS4RUjU4KisgckNP/EABkBAAMBAQEAAAAAAAAAAAAAAAABAgMEBf/EACQRAQEAAgEFAAICAwAAAAAAAAABAhEhAxIxQVEEYSKxMnGB/9oADAMBAAIRAxEAPwDxf/kGyfVTj7QLHc3NqQfC8WDivp2noNtZHt3so8D+H+3yXzJ2a9nrzWXc5+hdzTasMlQF3gLG0e/ctlrsF6v4+e8I5uthrIXJ7A7G5xy/RUvlFKfHctDV/WJtiL3iISvI9DnYXTxrSvhV1c5rjlGq29G6qzzCrgIme8/DDkF3On0fo81c/wCkTNxoKEA9B6R3K8tpLT1qtf1kl1h+wz0jxmfKzxZAPzxXJcepnOS1Pb6bYtNf4pZJpLl2SB7XUqSTERnXj04KjR78alYv/ju3CG1NY76ucGF/D1eyT3otq02cwyvjObHFvYZfBYY49mdw/wCqur4cmkoKVAGAxA4hZVQchQfevTW2OrWu7H7lgSxUcVoJVYGCsEaeONdbIk4Vcggqr2WfyumlFAmSpkS8/rEbQ5xbEHXAwElueGa9SCqZG3TeH61Ss2c4fN7PYZJT6WudxJwA6krtFhii+tkvO/04hU9C84DsvQS6EnmeQ6WkVcABcBB3UGJK1dH6vwwj2b54upTx+KzmGvDS57ebscM8gpZ42wMP2gKvI5yEZrXsWqrGG/K4vdXH+7s/FF6AeOQyRCvt+srmrhgawUY0NHBop5TgJbyYKkmJQQJU6KghKrcEaVzTOQFMjUgKucqiEAwTpAmAQFglI3qIAqKQyLE4H0nIgjlivmWlbNspXxn7LiO274L6PA7eF5fX2y0lbKBg9uJ5tNPlRY9ebxdPQy1np5uxvo4LViLnZCg4lYbDQg8F6Kxuq0K/w73fx216/HJo7LvcST8Ek7MCAu2MYHuqTGSTRelMMcfEcky+ksT6jmtAAOA/NFw2ezXXkZ1XW5pbis05XYtJaQQaEUIPAggg+Qvp2kZRaI4LY0fWsAfykZgR8F87jsjn40uj3nYCi0Wa0izWc2ZhEgvl4oD6SRiGkri683lMp6XI9ZVuzIcQBTAniOSxBKxzroNXcBuXibbp2aXfdHAZ+VnCWSNzXtLm8HY591n36XOnX1BkYCcrA1a02+0VZIzEZSNFGmm481v0Wsu2dmiOUAVjWUUBTIKI3QiSoAgDFhgrQVWCnJ8ISiUORzSuZjUoCOP5CYDsoEtUAwbT8VHLOtulooalzxhuGLvAXRZJS9oc4Xa4gHOnPgnKdmlskobicBx3LMbpgSvuQC+Rm84MaOJJzV+lbZsWVpVx9LG73PO5DQ9h2LMaX3m9If3jmByGSVu6enZG0gUJqd5AoiQnCBVJVgJ0iYOQFgUS1UUh59j1TrRZNtZXHMsIcOm9dDgu6CMOaWnJwLT3BCnKbmmkurt8hIWvoqTC7yXFb7MYpHsI9lxHxK7NC2GSRwLGEj3smjq5c/497Oo7Or/LFrx7132KxF/RK9sMH1sl53uRkGh5rkm1gcfTE0Rt8uXqZ/kY+nBencuG5LZ4osXuAos216eYMImA/vOHyCxo4ZJ3UAdI49+/Jd40Y2H/AOiQNJ/Zs9UnQ7guTPq5ZNcenMf24rVa5Jj6nE1yaKgdguiDRDqXpCIme88405NzK0LHff6bLCGfvuF5/Uk4NWxYNVauv2l5eeFa/wBlnJtVyk8POWcRg0hjMz9z3ijRzDBmtey6Eklc19oODcWxgBrQeF3gvWWaxsiFGNDegx85oTBV2fUd7njjDQABQcBQDwFYlIUBVoEFFRAnugISgAUaotKAFFaEhRaUJMSlvUVc7XEekgHiRUeFl6Ks79tLtn3ywMdHuFx1QXAbyMu4St0emwgQiomTz2s2hmSQlzWgPb6qgYkHOvH9Vui0sljjtDTRj2C9X7MjAGvB7ivdM4fh2XknRzAy6OjF76Q5kkRLgALoJdQn3mgjsFnlxdxePPDV0cDPJ9JcPS2rYWncMjIeZWu1eYintsIAMV9oFMADl/Cmj1sAN2SNzfzwKvHKezuN9PThSqybPp6B/wBu7/EKfFaDLSxwqHNI5OCqVnqnc1AJWWljiQ1wJGdMfiExCYWBRJRRSGbsSuiBhGa6WQdFHR0y3YoPbxel7TZdq6W4ZZDT0/swQADWmZWdadLTSYVEbfcaLopwwW9pDV6IBz74jo4lxdUto4k7t64YDEw0hjdM/K/IKMB5N3rHWnRMtxn2LRMkmIaab3u9I7krtZZ4IsHONof7keDAeBctiLQk9ooZ3lrfcxaP6B99Fu6P0PDCPS28eJxp0GQTk+J73m7PZLVaBdYBBEdzRcw5uzJWzo7VeGI1cL7s65CvXM+VuJVUk9srmkbQG0AAAyAFAOgRalJRaVZbElI8IuNEpcgnO5A14KEooUAKYBKogGLqZrhn0xCxwaZG1PPLquyRoOByXn9MaGh2sT3NLY3ExOuGlHOpckPcEHqpytng5JXoWShwq0gjiDVEYFeeh1dfETspnA5gHDzTBWm22mH62O+0fbb+IqnKLj8ehKzNLHZmOcfsjR/Ewvwf4ND2QsOnYZML108H+nxxWjIwPBBxa4EHgQc0FJq8ifPA8RuKICz9CyHZ7J3twO2Tq5loBMTu7cOy0KJzkXigsLWSBzQy0Mwkhc1wI4BwwW+QuS3yNbG68CQQRQAkmopdAG9LLwWLodK2QNmj9iZokHKvtN6h1QkljDhRwBHMArD0FZ7RHDsnUjbfvsJoXtve02mVDmtmIUABJJ4nelj4GXllaS0HG5p2cbA80xBLQOJIGaSw6uMYP8w7Q8MQ3xvW2QoE+2Sn3UsMYaKNAA3ACgCchFCqtIXVEFFIdAPBEhBoyr4VgKA5bRZQ+rXAXXChH39VbZbJHEKRsDedKu8/gmmy6J2Goqlo6V2aZiWQpqpkJKCS/wDqg41QciPfwVQcQ7PNWEqtwQawhQhCqKAytL28WcNeci9rTyBzPZdjXVAPEA14g5FYus8Qlks8JxDnkkDMgNNV16JgdC3YPdVucTzw9xx+SjfOlWajRUogRTPNO1WlGrn0jZhNG6M/aFByd9khdF5EckqHJo20mWJjz7VCH8pGel470r3XZX9FnWNmztD4yfTMNqymW0aA2Qf0kHsVpgURidcNr0VFL7bBX3m4O8rMOg5YcbPMf4XZEcOC9AVEXGJ7q87o6edtraJWU2rdk4tHpJFXRuPMYivNehB/v1CHMEjeOR4oMKJNC3ayqUhRQpkWiACZAlAQlAqE7zglLq5BOUGQJREfGvTcimC3XcB5CisCKkGaFZSqqCsa5APRVRvoMdyJKAGPVAFzieSg/NUFRa7WyIVeacKAknoAls9fF7kt5Ytm0y+0lzbMBRlL0klaCvBgzPVV2rQLpPatMpdnXCn9I3Ke75FyfW7VQlYmrEMrZJoZXl+zYJGE4gtrR1PgtppqE8ctlZoQVECUC5UTFtnqtsQ9yOR55VNB81oWqRjW+sgN5rFIlktkuycG3Y42FxFaV93mtODRDAbzyZX+88kivIZBZSrvglh0o1xLaPdGMBKW0GOQxxI5rRAPbcU4aAKbuGFFxWm1CztLnVMVQCN7S7e3lyVyJdwaEVnf4g5ziImF7dzz6W/Fdzcsc9+9OUmVrDKW7LZgumbI17GtBJuj273AEYLtsc0jsXsayuTQakHmaLoIUyRoWrUqhKCaRSEUKdK9AMoqRJwx+SJqcz4QNGeR34JceQHxRaAiQgFa0IuQUQDAolIME5T2BCigUSBwmBzS1RaQg9CSg4ZFQqE1QSVSA/qnCU4IPbE0GxsNrngu027Q+OmQeyr6d/V4WpO8NbecQBvJNAFj6yOdC6G1MHqjfiOWbQfiO675NEsLg6VxmvAObidnR4vC63hQhZzi6i7zzXnpdNs+l7UF1xjS2rB7ZIIIr7uJ+C3tGaXinHoJwpUEUI3V8ruEAApRoHANGSzIoIrNbGSGjY5QY3gZBxpdPlGrie5WnSuXxT3Odf8Ar4RIVFrtBYPQwvefZAyr+8cmhaIjL0EL0tqfxlDf6GraosfQejpYQ7aPb6nF5a0ZE51ctcFTidFUT2ZjyC5ocW4ioBAPFXKsuVEJUDklUhcgLy5I6RU3q5LltVuji9t4BG4YnxuRuHrbSY9FzxxXkLXrLj/ljCorXE0307VXrIiCARvAPkVS2Vx0cP4fFK5vf5eESmomlVWidjkjggChTovKpzqpkKITQCKgCKAlEQVAoaIBwVEAogC4KMCQnFWNQoSUWtRy5dUpdw8lCTUVQPf5eUWnHFFyA4tMWbaQvbvpUD94YhVas2jaWWM1xiLoXcaA3o/+Jp2XfNKGipyHDE+F5rRui7RWTHYxSuqWnF1ASWmgyIBp2UXztpP8dPQWq1siFZHBo559gsxkRtcjJHNLYYzVgIIdI/jQ/ZwXbZtExMN4tvv99/qPYHJdxTuNpcAjklqiqIpVRerCVQ9yAdzqqouVU9qbGKuIA5left+s7QTsxWm8/clc5irHC16Nzt5w+Cyrbp2KMYG+eWDfK8hb9KzS4ucacNyoiYXkDMuIp1JoPmsr1Ntcelqcti3aySyAhpuA7m8OFVjmUvxJXfYtEyOmEF0l4k2bsMAWuoansV6KXVmNtufESWxgtlYB9qNxPpryOCnm+T3jHmjYntfsy036gXd/qFR8wvpsuj9gyNvBjG8fUGivxVGmoxDaopwKMmaI3YDB7B6D3bh2W7ambWLiQKhXjNMc89sUBEoAqLVmreq2q16qJQpc1FCMpigqNEAVAEQgihqlE6BKqgwUUCikEJoUzSd2HzVDbQL+z30LugrQV6mo7LpQoPmoTVFQBBUAE5CBRBQRSoSi5I8oUNVKqm8hI8AVJoBmTgEA5KN5eft+skceDavPLLyvPWzT002AN0cAVFzkVMLXs7fpiKH23CvAYleZ0lrQ52Ebbo4nElYgiri4q6KALO5WtccJHPK6SQ1eSeqeOAdSukxBAb6KL+16+KX+ijqA3SHXeNCDTvRek1Y0ZEbUS4khjmyxt+yWOF5h6Aii83PkVq6EtlzZSH9m7ZP/AJcuLD0DqjuFWOtlnvT2OkWfR7eHDBlqaHVH+qzB/kYqzW1lGw2tucTrr/5Tzv5Aq3WOzmayF7cXwkSs4+nMDq0lX6Nc21QFhxbLHT+oYeCFf6c4W6z/AEqyvYPbAD4zwez1NI+I7qzVq3iWJpO8fHIjzVZuqdsc0GJ/txOdG7q04eRRSzgWa1yRZMkpNHw9R9QHcpk67dHceRu3KkFaWlo7zA8bs1lhXAj1W5ivupHJlsseCsKqVgQQg0RopRCiAlVKJQE1VQRRGqCkMzQllkaZJZvrJCDStbrWj0j4lawKCimTU0q8mUBQJSucqSdKCq3SUWVbdPxRZm8fdb+KW5FTHbZvLjttuZGKvcB3x8Lylu1olk9MYuDln5WG5rnk33VOdTioubWdP69Hb9aqVELf9z/wWHarbLMfW4nrl2CWOH9Sr42AEb1ncq0mMjnjsw3gn5K4R48uS6XBVlFo2jWDggmSuKRCQqXclY5+CpJU5Liud2B6Lo0cRe2ZNGyAxk8C6lx/Z4aVySGuB5+UsbsBy+5Euj0+panaQ2kTQ/MVY9vNvpcPmuXQVbLPLZjlG4uZnjE81afmOyydWLdSau6dof0lbQSD5Hut3WqK4+C1jjsZKcHVuE9D81vPrkymrYp0u3YWxkowZaW3TTISs/FvyXTrNFehZaG+1A4E/wAp2Dq9MCrtNWY2ixuuD1xnaxnfeZXAdRUI6vWptohoaFsjaOHJwoUhGjouQPjpmCPmFkSMuOLTuNFVq1K6Fz7O+t6F1zq37B8LT0zBiHjfn13Hv9yvEnECgUGlElUlWUzCo5AGiAsKhKVQIBqJUaoJ7Bw1BEBRIASis636Yih9twrwGJXm7frS91RE26NxOJ8KblIvsteutFqbGKvcGjmV5/SGtbBVsYLjxOAXl5nvkNXuLupQDKbiVnc62x6c8102zSk0+bqDgMAuSOFXOaBSuONPKtY6mCja9aViPgKfNB8WR35dlbJgKqmSSuA+O5A2uag+QYUxPJUsAIxz39VZd4YJGs25pl8f7INdep8kGuFEhwIKZSLiEhCZ7sEhckZXFVuKclVuxSpqnH4kpY8kZSlvqTa2iLSQDnWIiZvTBso/pof9pX02ONtssr4jlIz0n96lWnzRfILFatnI19MARe5sNQ4eCvo2p9pLC6AmuzJDTWtWGhY7wQtsLuac/Vmpt2ao24ujAd7TSWv/AIm4OC4NHt+iWuWD7JdtI/4HmtB0NVbbm/RrcSMI7QNq3gHjB7fke6fW6L0xWtucLrr/AOW859AVV+szawM2VoitLfZkGykp7wxjJ+IW6KSxkePuWfNB9Lsr464ubVp3h4oWkKvVa3bSNtcx6XA5gj0uB54K4VjnHBWALo0lDdfXc7H8VQFSQcFWQrc0jkAWqJQU4QEBUKCiegYIJgFEg+XGCuZxPdWQtw4fjvVhaqw+h5H5rmdq26ES1KHEqwNSl2mKSK/gjlQHfl+BTNxx4qvEnDIccqoUclUNxJ6q8+kVJ8/cqyAcR4TLRQ6h659VeAqHNw4J421oQcEjWEgKp/8Ax/NEpwpwGCeu/dwS2NaM11Rj0QKVruCrnrTA48EwgdXtmlDt2fRSpGDt+VMlDI3uOWagK5gc8lWAM1fI5cgND1yQuLAvUavW2hheTiP8h/aroXHteb/tC8stDQ8nqdHX6xvp/mMN5lOZOHdVjdVGeO4+ma0QbSyiVuL7ORI3iW5Pb4V2jS20wGM4tlZd7OGCXVe3CaJtcnNo6vMUcD3r4WVq8TZpJLM4/UvoD+4cW/A0W8cvr/SzVC0uaDC/24nGN3UZHxQ91YW/R7Y5uTJxtWDKjv2jfNCqNMUgtjJm+xaRdcd21Zw6j5Lq1ngMlnEzB67ORIOJZk9vjFP0V/tsW5u0jqM2/k/BZTV36EnEkYp7LhUd1xzsLXEc1RbBByNUCmStycJSFGFUDKKKBAOCooColoPnJVDvv+4oqLkdq9GT2SoolCqtm7olgyPUqKJnCwYuFceqabIqKIMjckGKKIL2p3jqugoqKDpX/goN6Kisiv3KmbcoooOA9csmY6qKJVaxX6P+ui/mxjtfCKivEsn0TU04P/mSf93KvWPDSjKb42V54nPioot/jjnmuzXof+qzlPDTl0WlYfqnjds3/wDUqKJ0vjI1E+oZ3+a1tLe32UUTiPblZklcootAVyDFFEAyiiiAYIKKID//2Q==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3995936" y="1196751"/>
            <a:ext cx="475252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b="1" dirty="0">
                <a:solidFill>
                  <a:srgbClr val="002060"/>
                </a:solidFill>
              </a:rPr>
              <a:t>Osiguranje povrata kredita odobrenih kupcima ili bankama u inozemstvu</a:t>
            </a:r>
          </a:p>
          <a:p>
            <a:pPr>
              <a:lnSpc>
                <a:spcPct val="150000"/>
              </a:lnSpc>
            </a:pPr>
            <a:endParaRPr lang="hr-HR" altLang="sr-Latn-RS" sz="15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b="1" dirty="0">
                <a:solidFill>
                  <a:srgbClr val="002060"/>
                </a:solidFill>
              </a:rPr>
              <a:t>Osiguranje povrata odobrenih kredita za pripremu proizvodnje</a:t>
            </a:r>
          </a:p>
          <a:p>
            <a:pPr>
              <a:lnSpc>
                <a:spcPct val="150000"/>
              </a:lnSpc>
            </a:pPr>
            <a:endParaRPr lang="hr-HR" altLang="sr-Latn-RS" sz="15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2400" b="1" dirty="0">
                <a:solidFill>
                  <a:srgbClr val="002060"/>
                </a:solidFill>
              </a:rPr>
              <a:t>Osiguranje činidbenih bankarskih garancija</a:t>
            </a:r>
          </a:p>
        </p:txBody>
      </p:sp>
      <p:pic>
        <p:nvPicPr>
          <p:cNvPr id="7184" name="Picture 16" descr="https://encrypted-tbn1.gstatic.com/images?q=tbn:ANd9GcTtsfMWoufa-NVD8HuI-xjevlH8fEBcld1s6EoesSmCpZg39rdg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42" y="3528159"/>
            <a:ext cx="3693889" cy="23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071E6A-B2C4-479D-BA57-3A337CDBFDC4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395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3059832" y="188640"/>
            <a:ext cx="5805337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sz="3000" b="1" dirty="0">
                <a:solidFill>
                  <a:schemeClr val="tx2">
                    <a:lumMod val="50000"/>
                  </a:schemeClr>
                </a:solidFill>
              </a:rPr>
              <a:t>Osigurani rizici</a:t>
            </a:r>
          </a:p>
          <a:p>
            <a:pPr eaLnBrk="1" hangingPunct="1"/>
            <a:endParaRPr lang="hr-HR" sz="2000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BD693EA-556B-4176-B948-EADA66559E28}" type="slidenum">
              <a:rPr lang="hr-HR">
                <a:solidFill>
                  <a:prstClr val="white"/>
                </a:solidFill>
              </a:rPr>
              <a:pPr/>
              <a:t>6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3" name="AutoShape 2" descr="data:image/jpeg;base64,/9j/4AAQSkZJRgABAQAAAQABAAD/2wCEAAkGBxQTEhQUExQUFBUVGBQVGRUYFxQVFxUVFhcXFxcWFhQYHSggGBolHBQYITEhJSkrLi4uGB8zODMsNygtLysBCgoKDg0OGxAQGywkHyQsLCwsLCwsLCwsLCwsLCwsLCwsLCwsLCwsLCwsLCwsLCwsLCwsLCwsLCwsLCwsLCwsLP/AABEIAOEA4QMBEQACEQEDEQH/xAAcAAEAAgIDAQAAAAAAAAAAAAAABQYEBwECAwj/xABNEAABAwIDBAYEDAMEBwkAAAABAAIDBBEFEiEGMUFRBxMiYXGBMpGhwQgUIzNCUmJykrGy0XOCojVDdMIkJTRTxNLhFRYmNmNko7Pw/8QAGwEBAAIDAQEAAAAAAAAAAAAAAAMEAgUGAQf/xAA6EQACAQMDAQcBBgQFBQEAAAAAAQIDBBESITEFBhMiMkFRcWEUgaGxwfAjM5HRJDVicuEVJjZCkiX/2gAMAwEAAhEDEQA/AN4oAgCAIAgCAIAgCAIDHrakRtvvO4DmVVvLqNtSdSXoZwhqeCGdXSE3zW7hoAuJq9cu5yyngtqlBLGCQw6uLjldv4Hmt70jrEriXdVefT6kFWlp3RIroyAIAgCA4JQERW7U0UJtLVQMPIyMv6rqxC0rz3jBv7jDXHjJEzdJmGNNjVA/djnePxMYQra6PetZVN/1X9zFVoe5nYftdBO0vhEz2DXN1T42kc2mUNv5LV3Uo2s+7qySl7Ld/hk9U88I4O1sX+7lPnB75F7j94Y7xHp/3qhDS5zZGtHEhjteQDHOKjVWEqipReZew7xYyRsPSbhjiB8ZsftRTtA8XOZYetbd9HvVvo/Ff3Me/gvUmKDaejmNoqqB55NkYT6rqpO0r0/PBr7jPXHOMksDdVzM5QBAEAQBAEAQBAEAQBAEAQEXjw7LDwDtfMED2n2rRdoKUp22Y+jJ6D8RFLgy2ZOHNJkbbhqtt0alKd3Fx9OSKq8RZYF9DKQQBAEBo/pm26eZnUUDi1kdutc1xBe8i/V3H0W3F+Z04a9J0e1hCPfVFlvhfqVasm3hGqW1NuAXRK7ItJkwztO8BWYVVPhnqcP/AGRKiqle1rOtmcxtsrDLIWNsLDK0mzbA205qn/0+17x1XSjqfL0rJaloUOdvk5lhe0XL3afbepvs9F8Qj/8AKK8KlNvG/wDU8ZcYly5DNO5lrZDNIWW5ZCbW7rKKNjbU594oRUvfCye1KkMYW5gGX7I9ZVnvkvUg1R9ECb8B+yd8nyY6/oXzow28kpZ2U873Pp5XNYMziepcTYOaTuYSRcbhv530nV+nUq0HVpLEl7ev/JNSqtfB9ALjS8EAQBAEAQBAEAQBAEAQBAdZGBwIIuDoRzCxlFSWl8HqeCKdgoB7L3AciA63cHHX13Wiq9nractSyiZXD9UZ9JSNjGmpO8neVsrOwo2scU0Rzm5cmQrpgEAQHlVzhjHvJsGtc4nkACfcsoxcpJIxk8Js+PK6sMskkr/Skc558XEnj4rsYJQgl7FVo8AVnlPgYOzTZZwm4vJi1kl8NrLHXcdL8v8AotvB645RDLK2O2J1ua7W7uJ5n9lhKWhfUxivcw2ssFVcmw3k4KxPUGlDxnrKy7bjQjX/AKrL0MYyxLB9O7B4r8aw+mmO90YDvvsux3taVwt5S7utKP1NpSeYk+qxIEAQBAEAQBAEAQBAEAQBAEAQBAEAQEHt0+2G1x/9tUesxOAU1us1Y490Yyxjc+bujv8AtKl++f0OW27QNrptXHt+pFR86LxXbSYXPUvp6ikykSSRdblb6efITmZZwuRfNvC5Gj0rrFtaq4oVsrTq0/QtOpSlLDRr/a7BPidXJDqWg5oySCTG7Vt7cRuO69r8V2nRuofbrSNZ88P5XJUqw0SwRkLtF0lpPbBWmtz2YNV5VlmRg3sXDYHZiGtM/XPlaIRCR1ZYL5+tvmzMd/uxutvK47tP1y56ZKjGhFNzbW/3Y/MtWtCFSMnL0JJ7cAY3fLIRwHxsF3fqGs/JauFTtTVnuoxT+P7k3+FUfcxtsNmKVtKytoXOMVw1wu9ws5xaH9vtNOYhpB7tBrex0Hrl7K9lY36WvlP9/BjXoQ0a6fBT6dd0jVzN99CUl8LYPqyzt/rLv8y4/qyxcs2dDy5/fBflrScIAgCAIAgCAIDq94AudAFhUqRpxcpPCR6lkj34uL6NJHPcudq9pKUZYjFte5MqDMulqmvGm/kttZdQpXccwe/sRzg48nur5gEAQBAEAQBAQO3zb4bXf4aoPqjcVPbPFaPyYTWUfOHR7/aVL/EP6HLadov8tq/H6ojoedFuxXorklnlkbUxZJJHvN2uzND3FxFhcXF+fBc3b9radK2hSlSlq044e/xsTytm23lFa6Tq6OWucYnB4YxkZcNxcy+ax47963/Zm3q0bP8Aixw5ScsfRkNeSctisRFdTbvDK0iQkiyuI8PaAfes3uyvnKybE6HR/tv3af8A4hfOO3slGpayfCk/0NnYLMJpFdptgK95sYRHxu+RgHgMpOq3s+13S6VNPvM8bLf0K8bOq3jBPbXZaLDIqDO18ryHPAOrW9Z1pNuDS8AC/I960vRYy6n1ifUXFqCWI5WM/vJYrS7qiqfqUGm3r6IjUzN7dBrf9Xu5GeW39K5HrD/xL+DZ2/kNhrVk4QBAEAQBAEAQEZjTzlaOBOvkN3/7kuf7RTlG2SXDe5PbrdsiVwxbMrDXWkb33C2/Q5yjdxUfXkiqrwk+voRSCAIAgCAIAgI/aKj66lqIt3WwzR/jY5vvUlKSjOLfo0YzzpeOT5g6Oz/rGk+//kctt2gf/wCbV+F+aI6P8xE3s/iIixeeJ+sFTNUQysPouzueGk6gelYX5F3Fa3qFoqnSadaC8cIxkn9+/wCBlSl42nwyq7RYYaaqmgP928gd7D2mH8JC6Dpl2ru1hWXqln59SKpHTJowGcVtKLwyJkxXfOO8GfpClRUXlRf+h42+O+FP/wAQvnXb2ClUtYvhyf6G16e8QmyFwvpDrGSsdNL1sV+2zq4Wkt4lpa1pzDeNbLZ3fY3p1S2aow0zwmnvzghhfVVJZZmdJ2z4ZI2rhHyU1s5BuOtOocLnc5vDhlPPSv2P6q5wlY1tpw2X1X73M72lxUXDKVCu6RrJG/uhWK2FRH6753f/ACub/lXHdUlm4Zs6CxH9+xe1rycIAgCAIAgCAIDHraYSNLTpxB5Ebiqt5awuaTpyMoTcXkgn0cwNuqLu9ro7H8TgQuNq9n7qMsRWV7ltVoe5I4XQOac77A7g0G9hzJ4lb7pPSPsr7ye8vyIatXVsiUW+IAgCAIAgCAIDgi6A+VMfikw7E5hHZr4ZnOZcAjK8ZmdnlleF0qpU7217upumsMrJuDyiDqqt8kjpSbPe4vJHZs4m9xbdqrcKEIUlSXlxj7jDO+Sf23x6KtNNK0FswiyTjLZudtrFhuSQSXb9wA3rUdF6dWsXVpy8jk3H7yarNSw/UrQXQweCBkvUOv1bvrRt9bbtP5KeJUxjK9mW/o4x2ClFV18mTrBDl7Mjs2Xrs3oNNvTbv5rju1nSbq+qW8reOdEm3uljgu2daFOMlJ8lMa3RdjBYik/ZfkUW9y3R7Yg4c+jljdI8tLGvLhYNzBzCb63ZbT7rdeXIz7MNdWV9Rmox5aXv/wAl1Xi7nu2tyoyXDTbUnsgcydLLrKs1CLbKcFqkj6j2Pwv4tRU8HGONoP3rXd7SVw1ep3lRyNpTWIkwoSQIAgCAIAgCAIAgOLIDlAEAQBAEAQBAEAQGremnYd9UxtXTtzTRDK9gF3SRi5GUDe5pvpxB7lsbC67p6XwyGqvU0GRbQ6EcDoR5LoI1IyWUyHB1WepIHV0ihlXSZkomZTVYyZTwOZvnYOHsB8lZpV4shqU98oyAdLq2mmQNHYOXuTHB3Lw0XcbD81hOrGCy2eKLk8It/RHs+2vrOtkLOqpS1/V5hme+92djfkBFyTod2uq53qN+5rTDgvUaOnZ8n0UtCXAgCAIAgCAIAgCAIAgCAIAgCAICKrMSINmcOK5PqPXpwm6dH09SzCimss6U+KOB7Wo58lBZ9oaqmlW3R7OisbEuCuxjJSWUVTlZAhNssfbQ0ktQRctFmt+s92jR6z6rqe2oOtUUEYVJaUfJmJ1Ek0r5pHl0kji57rAXcd5sBYeAW6rWcqe9NkUZLgwXOcqM6txHZkiUTrmKi72oe4R2YT3qxSdZ8JnjwZ9JUztFmkgcjYj1FbajC9fC/qV5wpPkyevnP0mjwa2/5K59lu2vFJL9/BFpor0MSaPMe04uKrTsot+OTZLGWOFgzcFxKSkmZNA4skYbgjiOLXDi08QV67Wi4aMbDUz6r2TxxtbSRVDNOsbqPqvBLXN8iCuVuKLo1HBlmnLUtyXUJmEAQBAEAQBAEAQBAEB4VdWyJpfI9rGji4gBepN7IxlJRWWQDtvKIG3WuPeIpiPXk1Uqt6nsQu6p+5M4disM4vFI1/O28eLTqPNRyhKPJLGpGXlZ71TiGOI1Ia4jxtooqibg0vYkjyisU0oexrhqHAH1hfLasZRm1LnJsWsHosEsvCPCyUrSGNB32C+m2MZRt4KXOChPzM9VbMTTnwhsQOWkg4Fz5jyJaMg/W71rddGh4pSIKrNKELeSjkhR0LFBKkmZag1iQopMNkthb47gSNB79dPHuW4oxi4+EqVVP0ZnYpMywa21xy3BWI+FZZhDPJCTS8AtfWruTLMY+rPMKuZArwG8vg9YgXU9RCT83IHgchIP3aVz/VoYmpe5PSe+DbS1JOEAQBAEAQBAEBwXW3rGU4xWZPCB4isYTbMPWqcepWspaVNZ+TPRL2OaqobGxz3GzWguPgFfitT2IpSUVlmsat0tbKXOud+VgNwwchwv38VuKdKFKO5oK1xKciPqMOLTawBHNT6c7ohVQ4gjlY4yQktfGC6400G/xHco6kItYZNTquLyjZuymNirp2yiwcCWPaPovba48CCD4ELTVIaJYN7Sqa45I2r2bmjeXUsjAxxLjBKHZWuJuTG9urAbns2I5W3LR33RaNzLVwy7C4wsSRn4ZhMgIdO5mm5jA7KDzL3au8LDzUVn0GjQnrk9R5OvlYiTa3xXCA0B0/Tk18TPqwNP43u/5F0XR4rum/qVamdTNYkLbEZb8FwSGTCKuoez5aGTsPBIIFo+yRuI7ZK5e/6jXo9Xo28H4ZJZRapwTptsqFl1GCsekTlbt5YZhJHq46Eqa5qbGCW5irWExcMLwiF2DVdS5gMzJ42Nfc3a3NT3AF7a9a71rmLy/rw61Rtoy8Di2178liEF3LkVErpysba+Ds/5esHAxwn1Of8AuVperraLJ6b3wbyWjJwgCAIAgCAIAgIfF5zmy8ALrje0N5PvFRT2xktUI7ZI5cznBYOMSqXOpamPUlsecfdvqPYu77M3kqi0TedLNfe0/A8FNwnGepOca6W9a7ycVOOGcu4tPY9Kivzkk8dVmsJYRGoYIfEarLcgkXFrKKcieEclv6HGO6iod9F02niGNzH2tHktVcPxG5tViJsFVy0EAQBAfP8A0/Q2r4nfWgaPwvf/AM66Po7/AITX1KtR+JmsltiM2Bs1/YWIfxPdAuI6t/n9t8L80XaX8mRr9dwUjsFJTeGeMyKn5tnfmPtt7llcPJhBeJmIFWJS+4P/AOXq7/Es/VRri79f9x0H/of6luD/AIDKGV2ZTNufB1j+WrXcmQj1ukPuWk6u/KiektzeK0hOEAQBAEAQBAEBFYvTE9sC/A2/Ncv17ps6rVams+5YozS2ZCyVbG73tHDeL35W337lykaFRy0qLyWckjs7TuJfM9paHhrGNdocguS5zT6JJO48AF3PRbCVrSzPzMqV6ieyNd7ZbHVFM50tIx09OdSxuskXcG/TZytcjjzXU0rrbEjV1LVPeJSptqMhyua5j92VzXNN/ukAqx36xsV/sjyTGz+z9bXvFonRRfSmkaWtA+y02Lj4acyFXqV0iaFszeWDYYymhZDGOywW13k7y495Nz5qjKWXll6MVFYRmrwyCAIAgNLfCIozejm4fKx+fZcPyK3XR5pSlEgqmm10BCbA2Z/sLEf4nugXD9W/z+2+F+aLlL+TIoAXcFI5WUeTw9ag9hnn+a9rMxj5mY4UBIX7CR/4erf8Sz9dIuNvv/IqC/0P9S1T/kSKEV2RUN6/B7ostLUSn+8lDR4MaPe4rnuqzzUUfYnpLfJthaonCAIAgCAIAgMPGHvbDI6P0w0kaX3a6DnZZ08alq4I6urQ9PJrp21swi6syZtb9YCQ8tOuUkcuY14cNdl9npqWr8DUu6qShp/EiZNp3xglr3A77Zr35gOdct8ijpUc50o8hUrYxqZAYxtU8gkuc7S/ae5x8rr2bhFbJEkITb3bISixh73AsklY7gWPexw8HNIIUcZRl6E71Q9S74PtPXx2vI2oGmkrQ51hwzizj4m5XrtYy42MVeOPJecJ27a/SeF8J5tvIz8gR4WPioJ2c15dyWF7B87Fpo62OVuaN7Xjm0g2PI8j3FVJRcXhotxnGSymZC8MggCAICodKezxrcPkYwXkjImjG8lzAbtHi1zh5q1ZVu6qpkdVbZPmEFddGSksorEzh20ckVJUUgawxzkOJN8zT2b2tob5G7+S1lz0mlXu6d029UCSNVxi4kMFtiI5uiB6kXjvyP5jT8iknlGPEjxAWGDJkpFjkzaR9IC0QyPEjtO0XDIQM3AXjafJUZ9MoTuo3cl44rCMlUai4+jIxkZc4NaC5ziGtaNSXE2AA53KuTkorLPEfVuwmBfEqGCnPpNaXPPN7yXO9pt4ALkLmr3tRyLNNYW5PqAkCAIAgCAIAgCA+eseDo5pG2y5XvGX6upsPC1ltFLZM0+nxNMreKYjlabngsJS2yTU6eWeBhMkYPMBZTWpGWdMj1wygc0hYQg0eVJplww+RwGqtwZQmkzMjrxmDd5JtYc1Ipb4MHTeMkxDUvpn9dGTmZbOzhJHucPEXuFFcUlNGVtXcJG0aKqbLGyRhu17WuaeYcLhaZrDwdBFprKPZeHoQBAEBqLpG6JTPI6pocjXuuZIHHK17jvew7muPEHQ79OOztOoOl4ZcEM4expGpjMcj43jK+NzmObocrmktcLjvBW9p3dOfDIdL5OmYKfvI+55hnR8ihncRWyMlE7084FwdxHt4FeU66fJ5ODe6OWuViLTMWmcl6zyvQJGbglbNTzxzxENfGbtLmteL2t6LgRuPjyssZdPncLE9onupLg39sB0lMrXCCdoiqCNLfNy235Lm4dxyn1laDqXR52q1xeY/iianWzszYK0pOEAQBAEAQBAEBWdp9iKetdneZI5LAF8ZaC4DcHBzSD42upIVZR2Ip0YyeSldIWytNhuFVBp2kyzGOJ0rzmkLXvbmAIADRYbmgBHNze5koqC2NZ4FLZgar1OW2ChWW+SYhIupEV2ZM9RZhss29jFR3IyGoLKqC+4m3mQV4npeWTOOqDwbLp8NkdZ5HiCbEjj6wtXddpLCjLQ5Zf0IqfTa81lItGwrXMikgdf5KR2S/GJ/aafaR5KCN3RufHSlk2tCE4R0zW5ZlmTBAEAQFV6TNoDRYfLKw2kdaKPue82zfytzO8QFbsaHfVlF8ephUlhHy2+IHU6k7zxPfddRKzoP0K2uR0+LDmQov8Ap9N8SaPe8fsdhQ8nKSHR87qZ53/0PeLCnFTx6Xp5kSJtrJlR4VbeSrULOnHnLMo09XqevVMZ+wVuMYxWywYS7uHO54TVY3AAKGdzGPG5G5uXGxjsq3Bwc0lrmkODhoQ4agg8CDqq9S57xOMlszFQPqzYrHRW0UFRxe2zhykb2Xj8QK4a5o9zVcC5CWUTirmYXoCAIAgCAIAgKF0xQdZSRM5ygnyY8/nZT28dUitcz0xNNx4eWFW1DBUdTJIQxlSJETZkGPQhZ4McnfZOhbNXxB4BEbXSAHi5trfqXP8AaS4nRs3o5bwbKxipT3Nur5bk3R60tT1bmngS1p/mcGj2lbXo9xKlcxS4exhUjqiWRfRCiEAQBAab+ERVkNo4uDjLJ5tDWj9a3XRo7ykV62cmll0BCcZl5k9wd2uspYVHFmLWSWoMQsLHd7QtjCSqLJE17nvXVgIAabnnw9fFZacLLPYVHHghaibWwWtr13J4XBnGPqzxjic6+VrnW32BNvGyozrU4eeSXy8Eyi3wdFmeG/vg91N6Gdlyck5I7g+OPQchdrj5lc/1WP8AFT90S0nu0bSWqyTHK9AQBAEAQBAEBT+kZt2Qj7bj/Sf3V2yWZMoX7xFGt6qj1V+UDXRmYwp7LHBlqO/VrJI8yddl4nDE6cMNi8uafulpNvWAtV1a0jc28qbNjZ1NMkzZjsRY2Tqnnq5d/VuuCQPpN+s3vC+Y1ek3UJ6dDfwbx1YJZbKZ0g7TSNDIaYPDi5jzNbQBjgbMPF1wOC6Ho3Qa1Oqq1dYS4RWne0nBqDyzauzvXfFojUfOkXcOIuSWhx4uDbA9911E8avCV6erT4iSWJmEAQGi/hDH/SaQf+lJ+ofsug6P5JfJVqPxv4X6mvtkKGOetp4pfQe/tC9swALgy/2iA3n2tNVL1u5qW9jVq0vMk8HtGKlNJl/xzbGmZVS0dTRM+LsIjLgBmAs0h+Sw7NjcZTfcQuLsuh3lS0jeW9w3UeXj0+C3KtBS0yjsUzbnZ0Uc46s5oJm9ZE7U9knVlzqbXGvEObxuus6D1R31BqosVIPEl9fcq1qeh5XDK9GV01CemRXkjKcLMLu/KPVc+5TXNXESNbySOdncKNVUwwAkdY6xIFyGgFznW7mtJXO9SvFaW063t+b2Rbpx1PBsCm29p6KVtJS07RAx4jfM5xu+z8r5TlBuN59w3LjavZ26vqTu69V62tSiuF6pehajXjHwpFG2xlgfWzupbdS5zS2wIF8jc5AO4Z83dy0suq6NTuKdnCNz51z+n4Feq4uXhNtfB1+Yq/4kf6CqvVvPH4PafqbdWoJjlZAIAgCAIAgCApW2tQHTRM3iMOc8fey2HjZp9YWysabw5Gp6lUW0UQlTNTuBtG5tu+6uxjJeZmr3zsVUYtA6bqWu7XgbX5X5rHXFywWu6moamS1VhTmDUbxcd4WaSfBCqhjbIQ2xOmc4WBMgG70shtpwVO6i9OTZWslqwWrFtn8RM8joTDZzjaV8jswYTcNyBvC9rXsoYXMIwSwZ1bOU55b2JDZnYQQyCeplNRMNW3Fo4zvu1v1u/h7VBVrymWaVvGmXNQFgIAgCA0n8IiDt0b7G2WZpPC92ED9XqW86NLzIr1cZNVYTSSyzRspwTKTdliGnMwZ7hziACMt9/BbS9q0aVCUq/k9SOCblsbD+O0uJ2p69ppa5nyYkAIubjs2J3n6juJNjcriXb3fSP8TYPvKD3cfb44LeqM/DU2fuVLbNlXC+OlqnZ+oaeqdp2onmwdfeR2La6jKQuk6JUs7inK5tlhzfiXsyGspR8MivBb6D3IDIqHfJN73H3KS4lsRxXjMvZDFxSVkNQ5pc2MuuBvs9joyR3gPvbuWg6xYyvbSdCLw3x925bpT0SyX1ztnppC8lwfK7MW2rG2e83Is0ZW6nhpy0XGp9pLanoSWmK5+i+8tfwJFE2zwllLWzwRkljCzLfUgPja+xPG2a1+5dh0a8qXdnCtUWJPOfueCrVioywjc3wfKa1BM8i2eodbva2OMXHnmHkqfVJZqpfQ9pJbs2gtYTHKAIAgCAIAgOkjw0EncASfAIlk8bwslCw2kdUuklP0nE89+4DuAsPJbnvFRgonNVddao3Equ2NT8VjkAsXG7QeRPEd9rqSdTwZMraDnLc9ejXY/rcKq5Xj5Wqv1TiCS0QkGN1v4rSe8BvNaydTTUX0N8oJwwSuEVvxqhBPzkNgRxtut5WWwpvTU+jNDWjpfwQboC55ynLI0F8buIkZ2m/kVJVw00zOnNxw0bfwWvE8EUw/vGNdbkSNR5G4WilHDwb+EtSTM1eGQQBAEAQGuOnXCTLh4laLmnka82F+w7sOPgMwPgCeC2PTKuith+pFVXqaJwDFDS1MM4Gbq3Zi3dmaQWubfgS0kX4FbrqVmr21nQbxqRFTnokmXfanZV1c74/h5bK2aznxgtY9kgDQbXIF9LkGxBudbhcl0rrEemQ+wdQWlx4k+GizUpuo9cDt0nxGOioI5y11S24cRYkta2zrOt6N8vmseylRVb64q0c90+PbOx7cLEEnya2C79FE9qj5tni73JWeTyPmZO9HGGQVNa2KoGZrmPLW3IzSNsQLj7IefJc12ivLi0tO9ocprPwWqEYyliRZKDo+bSSOqa6WNtPC5zmtDzmkyasGoFyfqjUmw4rR1u0k76irezi3OSSbxss8kqoKDzLgou0eLGqqZqh2nWOuByaAGsHk1oC6uwtVZ20aXst/l7srTlqlk+nOjvBzS4dTQuBDgzO4G+j5CXuGu7V25aG5qd5VciaC2LIoDMIAgCAIAgCAhtrajJSyW3uysH87g0+oEnyU1vHVUSK91LTSbKphWLdUzKFuKlBTeTnMzi9ma92wz1VTFTx6vkcAOWZxsCe4XJPcCoK8ktvY2VlDbJvzDKFsEMcLNGxtaweDRZalvLybhbGrq+nNHXVMQ0ZL8s0fZkJLh5OvbuAW2tJqUVn0NNf0vFkxJ5OPHmrbZTii5dFtbmp5YidYZDb7kgDh/VnHkFpbqOJm8tJZgXRVy0EAQBAEBpzpa6RXDraKltuLJpSA7fo6NgNxu0J79Oa3/TulOce+n9y/Uq1Kqbx6GkmO4LaQm09MuTxr1M/DcWnpyTBLJETocriL7t43cAsLmxt7n+dBS+RGco8M6YhiEs7+smkdI+wGZxubDcPDVZW9rRt46KMVFfQ8lJy5MVWMnh75rxEcWuB8iCPzHtCxk8oxxiRjxvLSC0lpBuCCQQeYI3KGcIzWmSyiTODJxHE5pyHTSvlLRYF7i6w7uW4epQULShbpqlFI9lJy5Lx0RbDurZ21Erf9FhdfX+9kadGDm0HU+FuJVK/u9MdEeTKEcvB9HLQlgIAgCAIAgCAICpdIk9oohzff1NP7q5ZLM8lG+fgwUGarAF1tm8GpUMs8ei6A1GLOlIu2GN778ndljB49p5/lWruZbG4toYRvFUS4UTpUoPk4apu+FxY/viksDfwcB6zzVu0qaZY9yrd09cSgy1wPFbNyNSqZOdF2J2rnx30ljNu90ZvYd+UuPktfdrKybG02eDbhcqJfPJ04CA8X1oQHka9ARu0eOmClnmG+ONzhx7VtPapqENdRRZHVbUdj5afIbk3JJ1JJuSTvJPNdlTuJQ4KeMndrWv36Hmr+mlcrdbnsXpeDq+jcN3aHtVeVtOHl3JdDMZ77bwQqk62jzLB5pZ5OnVOpex9DJQOGzqKN4jJwO7323gjyKkd7Fehio5JPZUxGspxUszQGRjXtuRdrja5I4AkEjiBZQVKlacW0sIPCR9dUlOyNjWRtDGNADWtAAAG4ABaBtt5ZYiklsey8PQgCAIAgCAIAgNe9J0/wApA2+5r3W8SAPyK2NiuWa6+fCNd4rPZh8CrlR4RUpxyy7dBOHZaeecjWV4YDzbGL/qeVqbh74NtRWEbQUBMYeMYe2oglhf6MjHMPdmFgR3g6+S9i8NM8ksrB821RfE50b9Hxucx3i02PlotspZWTXOGGZmyuI9VW00v1ZAPJ4LHex5UNVZizKG0kbxnxHvWuNgYrqxx3IDgFxQHsxhQFb6UXlmGTnn1bfxSNB9iu9PWayIa6zH7zR9Lgz5KWepBblgdE1zTfMetOUFvDeR61tKt/Tp3ULZ8zWV+P8AYijTbi5EYHWWypVHCWUYNZJSknGl727lvYNVI6keRrShsjMrGw5buAN+R1PmsZ01JYkv6kUpyb2e5BGGIXJBdyYDYfzO9wHqWgurKhnKRPGdR7Z+88nVLh6AEY+wLHzfv9qofZ2tlsSJL13Ohkcd7nHxJP5qanRfqMRXCM7D4w8OZ9Oxcw/abrl87ad6vQjthkFR6WpenqfV2ylb11HTS/XijcfEtF1yFxHRVkvqXKTzBZJZREgQBAEAQBAEAQGrukmJ0lUDE5hyxtY4OJaA4Oe7QgG5s/Xy8trYxehs1d5Uhrwa32hgna3tBtjpcOB9g1U1bKRjRcG9jfGwMMMeHUoguIzGH6m5LnkueXHnnLvDctPUzqeTaQxp2JeavY3eVgZEbPjIOjUBprpEw4S1z3RkMcWsMt7m78osQL6HJkv69977K3hKUClWqRjIh8MwQNe0uluQQ6wFgSDex3ngp3R25K7r44Rt2nqWvY143OANuXMHwOi1E46ZNGzhJSimiQpI78FiZErDSX4IDJZRoCodMFJfCp7fRMTvVI2/sV3p7xWRDXeI/eao2Pw99RhlfDELvfLRtbwHzrbkngALknkCqnWrqFt1OhVnwov8pGdGOqm0ee2+E0VFBHTMvJWA55JQbBoIFw8cjplbvFib69rLod7fX9eVzLw0XtFe/sK0IQjp9Sn07l39jU2wUpo5lcpriq+EeRRIbNbNzV0hjhyAtGZznuLWtF7cASdeQK5zqvVKHT6aqVs77LBYpU3N4RjUOCSzVIpY8pkL3Mvc5QWkhzibXyixN7Ly4vqNG1+0z8uM/Xf0PVBuWkn9uG0lOG0VNExz4y0zVJ7T3SAWLGuJOUcxuvpbeTquhRu7mTvK8moy8sfZe7JKrjFaUVakkyva7k5p9RXURWCrNZi0fUXRm6+GU3c1wHg2RwHsC5TqCxcSX74JbR5p5+fzLQqRZCAIAgCAIAgInaXGBTQ5vpOIY2+7MQTc9wAJU1Cl3k8EFxV7uGVya8noY5AXmdpdq49rtEnU6W3rcJ6cRwaBzk3llA2lqe2Y73Ddb81DWlvgv0I7ZL50bSTPomMaTla+UDlYvLj/AFOctZW3kbOmvCXKHBidXOuo8EhmNpGs3C6YBqLHnn/tCozC15NL7i2wDfEWA9S21s1pSRrLqLy2ZktbA0nI0EcCQLq36blDRN8kvsXiDJZ3REWb2XtG/fo/yvY+ZWqvIrVk2tk2o6WbShpmtGgVIunsgCArvSFR9bh1WwbzE8j+UX9ysWstNWLIq3lz7GkNiMVkpcMxGeLL1jHU2XMLjtuDL246PPnZVevWdO86jb0anDT/AClgkoScKbZEdINM0VInj+bq446lu4ayDt3AJsc1yb8SVtOg1X9ndCXNOTj9y4Iq63z7laiOq6e1eJFeXB3cpqjyzxGwuhP/AGmo/hN/+wLgu3Txaw/3L80XrPzFhbs/NQUtZPA3rKyYyElpB6uMyOcOrBb2iGkOI4nnYLno9WodTuqFvWlpoxS+9r3J3TdOLkuTTDnlxJJLiSSSTcknUkk7yV9VhGMYpR49DWt+5yFmeH1T0cRZcMpBzjDvxku965G+nquJMmto6aaXz+ZZFUJwgCAIAgCAICp9IGBSVTIurkDCwuvdpcDmA4Ai27erFtU0SbRDWpqa3KI7YqsG6SI+T2+8q79qfsVvs0Pc8oujxzpM9Q8O+wwEA/ecTc+xVqtVyZNTpqKNq7P4SyGBjGtAAubAW3lVZPcsIk+qCxPQYhyQFS2l2agmlu9uth2gS1w4ekNeCsUptcENRJ8kQzo/pgdQ93jJJ+6ldSXuYJR9iy7L7MQ0rnPjia1zgG5rXcRe+rjryVepJv1JYIsaiJAgCA6SxhzS06gggjmDoV6nh5RjKKkmmfKWOwTUMtXRZiI3OaHN4Oax4kjeO/sjXvIXQqjSryhXa8UeGVYzko4/qS9dGKnBYJGjt0Mj4nWufk5CCT7YzfcNea0VBytOsThLy1VlfP7eC08TpJ+xSm712FB4kVHweisPkxNh9Cn+01H8Jv6wuE7crNrD/cvzRds/MYuG7eTQYjM+d75IXPfG9g3MaxxaxzG8Mttw33O8rK57M0LnpcI0IpTS1J+753Z7G4cajyduk/ZyKNwrIJI+rnIvHoDmcM2eMcWkakWuDrx0y7K9SuJp2dxB6ocSa9PqeXNOPni+Si0lM6WRkTdXSPaxvi8ho/NdfVmoQciqj6/wykEUMcY3Rsaz8IAXGTlqk37lmnHTFIyliZhAEAQBAEAQHDm33pnB41kxZ4wNwUsW2QyjgjamJZM9iS1E67AoXySo914egoCDrNXkqVbGDO1K0lwRsxwTIURKcoAgCAIDWPS7sEatnxmnbeeMdpvGRg1sO8XJC2Vld6PBLgqVYOL1Lj1/uaFjqHxiRrXOaHjI9o0zAG+Vw8Ru7ltpUqdRqTWWt19DyMn6GPdWqbwwerVZzkwZYNjdpzQSSvbGJC9gYATlAIcHXPNaXrXR49TpxhKWEnkmo1e7eSCqJi97nm13uc423XcSTbu1W1pUlSpxprhLBG3l5PGwHcjcYbjdm3+hnYZ/WtrahmUNF4mka3P0yDuNt3n3LSdRu9S0oUnrl4eF6/U3etIXQgCAIAgCAIAgCA85m3CyizCZhzRKTOTBHtQ7rKORKjKWJ6dXnReoEa6NSkeT3o4tbrCR7EzVgZhAEAQBAEBrnpA6Loq0maAiGo1J3ZJD9ocD396vW97KG0uCtKi47w/p/Y0djmx1dSuIlp5LA2zMGdp7wW++yvK7zujxThw9vkhWFwNi11+VjdW6d6vUNRfqStBgdVMbRU07926N1td2pFlM76mluzDC9y5YH0QV81jMGUzftOD3+TGEgeZVSr1aC8u5koN8I2fsr0WUVGQ9wdUSjXPJazTb6LALDjzOu9aqtfVan0JO5T839C9MaALAWCpN55JkklhHKHoQBAEAQBAEAQBAdXr1GM+DHlWaIkc0fFYyJYmSsTI6Sbl6uTx8GKVKRntTqORlE91iZhAEAQBAEAQGHiHo+RUtHkqXnlKSN48fetozTw8xd6D0QtVUNxb8GUFGi2wgOUAQBAEB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4" descr="data:image/jpeg;base64,/9j/4AAQSkZJRgABAQAAAQABAAD/2wCEAAkGBxQTEhQUExQUFBUVGBQVGRUYFxQVFxUVFhcXFxcWFhQYHSggGBolHBQYITEhJSkrLi4uGB8zODMsNygtLysBCgoKDg0OGxAQGywkHyQsLCwsLCwsLCwsLCwsLCwsLCwsLCwsLCwsLCwsLCwsLCwsLCwsLCwsLCwsLCwsLCwsLP/AABEIAOEA4QMBEQACEQEDEQH/xAAcAAEAAgIDAQAAAAAAAAAAAAAABQYEBwECAwj/xABNEAABAwIDBAYEDAMEBwkAAAABAAIDBBEFEiEGMUFRBxMiYXGBMpGhwQgUIzNCUmJykrGy0XOCojVDdMIkJTRTxNLhFRYmNmNko7Pw/8QAGwEBAAIDAQEAAAAAAAAAAAAAAAMEAgUGAQf/xAA6EQACAQMDAQcBBgQFBQEAAAAAAQIDBBESITEFBhMiMkFRcWEUgaGxwfAjM5HRJDVicuEVJjZCkiX/2gAMAwEAAhEDEQA/AN4oAgCAIAgCAIAgCAIDHrakRtvvO4DmVVvLqNtSdSXoZwhqeCGdXSE3zW7hoAuJq9cu5yyngtqlBLGCQw6uLjldv4Hmt70jrEriXdVefT6kFWlp3RIroyAIAgCA4JQERW7U0UJtLVQMPIyMv6rqxC0rz3jBv7jDXHjJEzdJmGNNjVA/djnePxMYQra6PetZVN/1X9zFVoe5nYftdBO0vhEz2DXN1T42kc2mUNv5LV3Uo2s+7qySl7Ld/hk9U88I4O1sX+7lPnB75F7j94Y7xHp/3qhDS5zZGtHEhjteQDHOKjVWEqipReZew7xYyRsPSbhjiB8ZsftRTtA8XOZYetbd9HvVvo/Ff3Me/gvUmKDaejmNoqqB55NkYT6rqpO0r0/PBr7jPXHOMksDdVzM5QBAEAQBAEAQBAEAQBAEAQEXjw7LDwDtfMED2n2rRdoKUp22Y+jJ6D8RFLgy2ZOHNJkbbhqtt0alKd3Fx9OSKq8RZYF9DKQQBAEBo/pm26eZnUUDi1kdutc1xBe8i/V3H0W3F+Z04a9J0e1hCPfVFlvhfqVasm3hGqW1NuAXRK7ItJkwztO8BWYVVPhnqcP/AGRKiqle1rOtmcxtsrDLIWNsLDK0mzbA205qn/0+17x1XSjqfL0rJaloUOdvk5lhe0XL3afbepvs9F8Qj/8AKK8KlNvG/wDU8ZcYly5DNO5lrZDNIWW5ZCbW7rKKNjbU594oRUvfCye1KkMYW5gGX7I9ZVnvkvUg1R9ECb8B+yd8nyY6/oXzow28kpZ2U873Pp5XNYMziepcTYOaTuYSRcbhv530nV+nUq0HVpLEl7ev/JNSqtfB9ALjS8EAQBAEAQBAEAQBAEAQBAdZGBwIIuDoRzCxlFSWl8HqeCKdgoB7L3AciA63cHHX13Wiq9nractSyiZXD9UZ9JSNjGmpO8neVsrOwo2scU0Rzm5cmQrpgEAQHlVzhjHvJsGtc4nkACfcsoxcpJIxk8Js+PK6sMskkr/Skc558XEnj4rsYJQgl7FVo8AVnlPgYOzTZZwm4vJi1kl8NrLHXcdL8v8AotvB645RDLK2O2J1ua7W7uJ5n9lhKWhfUxivcw2ssFVcmw3k4KxPUGlDxnrKy7bjQjX/AKrL0MYyxLB9O7B4r8aw+mmO90YDvvsux3taVwt5S7utKP1NpSeYk+qxIEAQBAEAQBAEAQBAEAQBAEAQBAEAQEHt0+2G1x/9tUesxOAU1us1Y490Yyxjc+bujv8AtKl++f0OW27QNrptXHt+pFR86LxXbSYXPUvp6ikykSSRdblb6efITmZZwuRfNvC5Gj0rrFtaq4oVsrTq0/QtOpSlLDRr/a7BPidXJDqWg5oySCTG7Vt7cRuO69r8V2nRuofbrSNZ88P5XJUqw0SwRkLtF0lpPbBWmtz2YNV5VlmRg3sXDYHZiGtM/XPlaIRCR1ZYL5+tvmzMd/uxutvK47tP1y56ZKjGhFNzbW/3Y/MtWtCFSMnL0JJ7cAY3fLIRwHxsF3fqGs/JauFTtTVnuoxT+P7k3+FUfcxtsNmKVtKytoXOMVw1wu9ws5xaH9vtNOYhpB7tBrex0Hrl7K9lY36WvlP9/BjXoQ0a6fBT6dd0jVzN99CUl8LYPqyzt/rLv8y4/qyxcs2dDy5/fBflrScIAgCAIAgCAIDq94AudAFhUqRpxcpPCR6lkj34uL6NJHPcudq9pKUZYjFte5MqDMulqmvGm/kttZdQpXccwe/sRzg48nur5gEAQBAEAQBAQO3zb4bXf4aoPqjcVPbPFaPyYTWUfOHR7/aVL/EP6HLadov8tq/H6ojoedFuxXorklnlkbUxZJJHvN2uzND3FxFhcXF+fBc3b9radK2hSlSlq044e/xsTytm23lFa6Tq6OWucYnB4YxkZcNxcy+ax47963/Zm3q0bP8Aixw5ScsfRkNeSctisRFdTbvDK0iQkiyuI8PaAfes3uyvnKybE6HR/tv3af8A4hfOO3slGpayfCk/0NnYLMJpFdptgK95sYRHxu+RgHgMpOq3s+13S6VNPvM8bLf0K8bOq3jBPbXZaLDIqDO18ryHPAOrW9Z1pNuDS8AC/I960vRYy6n1ifUXFqCWI5WM/vJYrS7qiqfqUGm3r6IjUzN7dBrf9Xu5GeW39K5HrD/xL+DZ2/kNhrVk4QBAEAQBAEAQEZjTzlaOBOvkN3/7kuf7RTlG2SXDe5PbrdsiVwxbMrDXWkb33C2/Q5yjdxUfXkiqrwk+voRSCAIAgCAIAgI/aKj66lqIt3WwzR/jY5vvUlKSjOLfo0YzzpeOT5g6Oz/rGk+//kctt2gf/wCbV+F+aI6P8xE3s/iIixeeJ+sFTNUQysPouzueGk6gelYX5F3Fa3qFoqnSadaC8cIxkn9+/wCBlSl42nwyq7RYYaaqmgP928gd7D2mH8JC6Dpl2ru1hWXqln59SKpHTJowGcVtKLwyJkxXfOO8GfpClRUXlRf+h42+O+FP/wAQvnXb2ClUtYvhyf6G16e8QmyFwvpDrGSsdNL1sV+2zq4Wkt4lpa1pzDeNbLZ3fY3p1S2aow0zwmnvzghhfVVJZZmdJ2z4ZI2rhHyU1s5BuOtOocLnc5vDhlPPSv2P6q5wlY1tpw2X1X73M72lxUXDKVCu6RrJG/uhWK2FRH6753f/ACub/lXHdUlm4Zs6CxH9+xe1rycIAgCAIAgCAIDHraYSNLTpxB5Ebiqt5awuaTpyMoTcXkgn0cwNuqLu9ro7H8TgQuNq9n7qMsRWV7ltVoe5I4XQOac77A7g0G9hzJ4lb7pPSPsr7ye8vyIatXVsiUW+IAgCAIAgCAIDgi6A+VMfikw7E5hHZr4ZnOZcAjK8ZmdnlleF0qpU7217upumsMrJuDyiDqqt8kjpSbPe4vJHZs4m9xbdqrcKEIUlSXlxj7jDO+Sf23x6KtNNK0FswiyTjLZudtrFhuSQSXb9wA3rUdF6dWsXVpy8jk3H7yarNSw/UrQXQweCBkvUOv1bvrRt9bbtP5KeJUxjK9mW/o4x2ClFV18mTrBDl7Mjs2Xrs3oNNvTbv5rju1nSbq+qW8reOdEm3uljgu2daFOMlJ8lMa3RdjBYik/ZfkUW9y3R7Yg4c+jljdI8tLGvLhYNzBzCb63ZbT7rdeXIz7MNdWV9Rmox5aXv/wAl1Xi7nu2tyoyXDTbUnsgcydLLrKs1CLbKcFqkj6j2Pwv4tRU8HGONoP3rXd7SVw1ep3lRyNpTWIkwoSQIAgCAIAgCAIAgOLIDlAEAQBAEAQBAEAQGremnYd9UxtXTtzTRDK9gF3SRi5GUDe5pvpxB7lsbC67p6XwyGqvU0GRbQ6EcDoR5LoI1IyWUyHB1WepIHV0ihlXSZkomZTVYyZTwOZvnYOHsB8lZpV4shqU98oyAdLq2mmQNHYOXuTHB3Lw0XcbD81hOrGCy2eKLk8It/RHs+2vrOtkLOqpS1/V5hme+92djfkBFyTod2uq53qN+5rTDgvUaOnZ8n0UtCXAgCAIAgCAIAgCAIAgCAIAgCAICKrMSINmcOK5PqPXpwm6dH09SzCimss6U+KOB7Wo58lBZ9oaqmlW3R7OisbEuCuxjJSWUVTlZAhNssfbQ0ktQRctFmt+s92jR6z6rqe2oOtUUEYVJaUfJmJ1Ek0r5pHl0kji57rAXcd5sBYeAW6rWcqe9NkUZLgwXOcqM6txHZkiUTrmKi72oe4R2YT3qxSdZ8JnjwZ9JUztFmkgcjYj1FbajC9fC/qV5wpPkyevnP0mjwa2/5K59lu2vFJL9/BFpor0MSaPMe04uKrTsot+OTZLGWOFgzcFxKSkmZNA4skYbgjiOLXDi08QV67Wi4aMbDUz6r2TxxtbSRVDNOsbqPqvBLXN8iCuVuKLo1HBlmnLUtyXUJmEAQBAEAQBAEAQBAEB4VdWyJpfI9rGji4gBepN7IxlJRWWQDtvKIG3WuPeIpiPXk1Uqt6nsQu6p+5M4disM4vFI1/O28eLTqPNRyhKPJLGpGXlZ71TiGOI1Ia4jxtooqibg0vYkjyisU0oexrhqHAH1hfLasZRm1LnJsWsHosEsvCPCyUrSGNB32C+m2MZRt4KXOChPzM9VbMTTnwhsQOWkg4Fz5jyJaMg/W71rddGh4pSIKrNKELeSjkhR0LFBKkmZag1iQopMNkthb47gSNB79dPHuW4oxi4+EqVVP0ZnYpMywa21xy3BWI+FZZhDPJCTS8AtfWruTLMY+rPMKuZArwG8vg9YgXU9RCT83IHgchIP3aVz/VoYmpe5PSe+DbS1JOEAQBAEAQBAEBwXW3rGU4xWZPCB4isYTbMPWqcepWspaVNZ+TPRL2OaqobGxz3GzWguPgFfitT2IpSUVlmsat0tbKXOud+VgNwwchwv38VuKdKFKO5oK1xKciPqMOLTawBHNT6c7ohVQ4gjlY4yQktfGC6400G/xHco6kItYZNTquLyjZuymNirp2yiwcCWPaPovba48CCD4ELTVIaJYN7Sqa45I2r2bmjeXUsjAxxLjBKHZWuJuTG9urAbns2I5W3LR33RaNzLVwy7C4wsSRn4ZhMgIdO5mm5jA7KDzL3au8LDzUVn0GjQnrk9R5OvlYiTa3xXCA0B0/Tk18TPqwNP43u/5F0XR4rum/qVamdTNYkLbEZb8FwSGTCKuoez5aGTsPBIIFo+yRuI7ZK5e/6jXo9Xo28H4ZJZRapwTptsqFl1GCsekTlbt5YZhJHq46Eqa5qbGCW5irWExcMLwiF2DVdS5gMzJ42Nfc3a3NT3AF7a9a71rmLy/rw61Rtoy8Di2178liEF3LkVErpysba+Ds/5esHAxwn1Of8AuVperraLJ6b3wbyWjJwgCAIAgCAIAgIfF5zmy8ALrje0N5PvFRT2xktUI7ZI5cznBYOMSqXOpamPUlsecfdvqPYu77M3kqi0TedLNfe0/A8FNwnGepOca6W9a7ycVOOGcu4tPY9Kivzkk8dVmsJYRGoYIfEarLcgkXFrKKcieEclv6HGO6iod9F02niGNzH2tHktVcPxG5tViJsFVy0EAQBAfP8A0/Q2r4nfWgaPwvf/AM66Po7/AITX1KtR+JmsltiM2Bs1/YWIfxPdAuI6t/n9t8L80XaX8mRr9dwUjsFJTeGeMyKn5tnfmPtt7llcPJhBeJmIFWJS+4P/AOXq7/Es/VRri79f9x0H/of6luD/AIDKGV2ZTNufB1j+WrXcmQj1ukPuWk6u/KiektzeK0hOEAQBAEAQBAEBFYvTE9sC/A2/Ncv17ps6rVams+5YozS2ZCyVbG73tHDeL35W337lykaFRy0qLyWckjs7TuJfM9paHhrGNdocguS5zT6JJO48AF3PRbCVrSzPzMqV6ieyNd7ZbHVFM50tIx09OdSxuskXcG/TZytcjjzXU0rrbEjV1LVPeJSptqMhyua5j92VzXNN/ukAqx36xsV/sjyTGz+z9bXvFonRRfSmkaWtA+y02Lj4acyFXqV0iaFszeWDYYymhZDGOywW13k7y495Nz5qjKWXll6MVFYRmrwyCAIAgNLfCIozejm4fKx+fZcPyK3XR5pSlEgqmm10BCbA2Z/sLEf4nugXD9W/z+2+F+aLlL+TIoAXcFI5WUeTw9ag9hnn+a9rMxj5mY4UBIX7CR/4erf8Sz9dIuNvv/IqC/0P9S1T/kSKEV2RUN6/B7ostLUSn+8lDR4MaPe4rnuqzzUUfYnpLfJthaonCAIAgCAIAgMPGHvbDI6P0w0kaX3a6DnZZ08alq4I6urQ9PJrp21swi6syZtb9YCQ8tOuUkcuY14cNdl9npqWr8DUu6qShp/EiZNp3xglr3A77Zr35gOdct8ijpUc50o8hUrYxqZAYxtU8gkuc7S/ae5x8rr2bhFbJEkITb3bISixh73AsklY7gWPexw8HNIIUcZRl6E71Q9S74PtPXx2vI2oGmkrQ51hwzizj4m5XrtYy42MVeOPJecJ27a/SeF8J5tvIz8gR4WPioJ2c15dyWF7B87Fpo62OVuaN7Xjm0g2PI8j3FVJRcXhotxnGSymZC8MggCAICodKezxrcPkYwXkjImjG8lzAbtHi1zh5q1ZVu6qpkdVbZPmEFddGSksorEzh20ckVJUUgawxzkOJN8zT2b2tob5G7+S1lz0mlXu6d029UCSNVxi4kMFtiI5uiB6kXjvyP5jT8iknlGPEjxAWGDJkpFjkzaR9IC0QyPEjtO0XDIQM3AXjafJUZ9MoTuo3cl44rCMlUai4+jIxkZc4NaC5ziGtaNSXE2AA53KuTkorLPEfVuwmBfEqGCnPpNaXPPN7yXO9pt4ALkLmr3tRyLNNYW5PqAkCAIAgCAIAgCA+eseDo5pG2y5XvGX6upsPC1ltFLZM0+nxNMreKYjlabngsJS2yTU6eWeBhMkYPMBZTWpGWdMj1wygc0hYQg0eVJplww+RwGqtwZQmkzMjrxmDd5JtYc1Ipb4MHTeMkxDUvpn9dGTmZbOzhJHucPEXuFFcUlNGVtXcJG0aKqbLGyRhu17WuaeYcLhaZrDwdBFprKPZeHoQBAEBqLpG6JTPI6pocjXuuZIHHK17jvew7muPEHQ79OOztOoOl4ZcEM4expGpjMcj43jK+NzmObocrmktcLjvBW9p3dOfDIdL5OmYKfvI+55hnR8ihncRWyMlE7084FwdxHt4FeU66fJ5ODe6OWuViLTMWmcl6zyvQJGbglbNTzxzxENfGbtLmteL2t6LgRuPjyssZdPncLE9onupLg39sB0lMrXCCdoiqCNLfNy235Lm4dxyn1laDqXR52q1xeY/iianWzszYK0pOEAQBAEAQBAEBWdp9iKetdneZI5LAF8ZaC4DcHBzSD42upIVZR2Ip0YyeSldIWytNhuFVBp2kyzGOJ0rzmkLXvbmAIADRYbmgBHNze5koqC2NZ4FLZgar1OW2ChWW+SYhIupEV2ZM9RZhss29jFR3IyGoLKqC+4m3mQV4npeWTOOqDwbLp8NkdZ5HiCbEjj6wtXddpLCjLQ5Zf0IqfTa81lItGwrXMikgdf5KR2S/GJ/aafaR5KCN3RufHSlk2tCE4R0zW5ZlmTBAEAQFV6TNoDRYfLKw2kdaKPue82zfytzO8QFbsaHfVlF8ephUlhHy2+IHU6k7zxPfddRKzoP0K2uR0+LDmQov8Ap9N8SaPe8fsdhQ8nKSHR87qZ53/0PeLCnFTx6Xp5kSJtrJlR4VbeSrULOnHnLMo09XqevVMZ+wVuMYxWywYS7uHO54TVY3AAKGdzGPG5G5uXGxjsq3Bwc0lrmkODhoQ4agg8CDqq9S57xOMlszFQPqzYrHRW0UFRxe2zhykb2Xj8QK4a5o9zVcC5CWUTirmYXoCAIAgCAIAgKF0xQdZSRM5ygnyY8/nZT28dUitcz0xNNx4eWFW1DBUdTJIQxlSJETZkGPQhZ4McnfZOhbNXxB4BEbXSAHi5trfqXP8AaS4nRs3o5bwbKxipT3Nur5bk3R60tT1bmngS1p/mcGj2lbXo9xKlcxS4exhUjqiWRfRCiEAQBAab+ERVkNo4uDjLJ5tDWj9a3XRo7ykV62cmll0BCcZl5k9wd2uspYVHFmLWSWoMQsLHd7QtjCSqLJE17nvXVgIAabnnw9fFZacLLPYVHHghaibWwWtr13J4XBnGPqzxjic6+VrnW32BNvGyozrU4eeSXy8Eyi3wdFmeG/vg91N6Gdlyck5I7g+OPQchdrj5lc/1WP8AFT90S0nu0bSWqyTHK9AQBAEAQBAEBT+kZt2Qj7bj/Sf3V2yWZMoX7xFGt6qj1V+UDXRmYwp7LHBlqO/VrJI8yddl4nDE6cMNi8uafulpNvWAtV1a0jc28qbNjZ1NMkzZjsRY2Tqnnq5d/VuuCQPpN+s3vC+Y1ek3UJ6dDfwbx1YJZbKZ0g7TSNDIaYPDi5jzNbQBjgbMPF1wOC6Ho3Qa1Oqq1dYS4RWne0nBqDyzauzvXfFojUfOkXcOIuSWhx4uDbA9911E8avCV6erT4iSWJmEAQGi/hDH/SaQf+lJ+ofsug6P5JfJVqPxv4X6mvtkKGOetp4pfQe/tC9swALgy/2iA3n2tNVL1u5qW9jVq0vMk8HtGKlNJl/xzbGmZVS0dTRM+LsIjLgBmAs0h+Sw7NjcZTfcQuLsuh3lS0jeW9w3UeXj0+C3KtBS0yjsUzbnZ0Uc46s5oJm9ZE7U9knVlzqbXGvEObxuus6D1R31BqosVIPEl9fcq1qeh5XDK9GV01CemRXkjKcLMLu/KPVc+5TXNXESNbySOdncKNVUwwAkdY6xIFyGgFznW7mtJXO9SvFaW063t+b2Rbpx1PBsCm29p6KVtJS07RAx4jfM5xu+z8r5TlBuN59w3LjavZ26vqTu69V62tSiuF6pehajXjHwpFG2xlgfWzupbdS5zS2wIF8jc5AO4Z83dy0suq6NTuKdnCNz51z+n4Feq4uXhNtfB1+Yq/4kf6CqvVvPH4PafqbdWoJjlZAIAgCAIAgCApW2tQHTRM3iMOc8fey2HjZp9YWysabw5Gp6lUW0UQlTNTuBtG5tu+6uxjJeZmr3zsVUYtA6bqWu7XgbX5X5rHXFywWu6moamS1VhTmDUbxcd4WaSfBCqhjbIQ2xOmc4WBMgG70shtpwVO6i9OTZWslqwWrFtn8RM8joTDZzjaV8jswYTcNyBvC9rXsoYXMIwSwZ1bOU55b2JDZnYQQyCeplNRMNW3Fo4zvu1v1u/h7VBVrymWaVvGmXNQFgIAgCA0n8IiDt0b7G2WZpPC92ED9XqW86NLzIr1cZNVYTSSyzRspwTKTdliGnMwZ7hziACMt9/BbS9q0aVCUq/k9SOCblsbD+O0uJ2p69ppa5nyYkAIubjs2J3n6juJNjcriXb3fSP8TYPvKD3cfb44LeqM/DU2fuVLbNlXC+OlqnZ+oaeqdp2onmwdfeR2La6jKQuk6JUs7inK5tlhzfiXsyGspR8MivBb6D3IDIqHfJN73H3KS4lsRxXjMvZDFxSVkNQ5pc2MuuBvs9joyR3gPvbuWg6xYyvbSdCLw3x925bpT0SyX1ztnppC8lwfK7MW2rG2e83Is0ZW6nhpy0XGp9pLanoSWmK5+i+8tfwJFE2zwllLWzwRkljCzLfUgPja+xPG2a1+5dh0a8qXdnCtUWJPOfueCrVioywjc3wfKa1BM8i2eodbva2OMXHnmHkqfVJZqpfQ9pJbs2gtYTHKAIAgCAIAgOkjw0EncASfAIlk8bwslCw2kdUuklP0nE89+4DuAsPJbnvFRgonNVddao3Equ2NT8VjkAsXG7QeRPEd9rqSdTwZMraDnLc9ejXY/rcKq5Xj5Wqv1TiCS0QkGN1v4rSe8BvNaydTTUX0N8oJwwSuEVvxqhBPzkNgRxtut5WWwpvTU+jNDWjpfwQboC55ynLI0F8buIkZ2m/kVJVw00zOnNxw0bfwWvE8EUw/vGNdbkSNR5G4WilHDwb+EtSTM1eGQQBAEAQGuOnXCTLh4laLmnka82F+w7sOPgMwPgCeC2PTKuith+pFVXqaJwDFDS1MM4Gbq3Zi3dmaQWubfgS0kX4FbrqVmr21nQbxqRFTnokmXfanZV1c74/h5bK2aznxgtY9kgDQbXIF9LkGxBudbhcl0rrEemQ+wdQWlx4k+GizUpuo9cDt0nxGOioI5y11S24cRYkta2zrOt6N8vmseylRVb64q0c90+PbOx7cLEEnya2C79FE9qj5tni73JWeTyPmZO9HGGQVNa2KoGZrmPLW3IzSNsQLj7IefJc12ivLi0tO9ocprPwWqEYyliRZKDo+bSSOqa6WNtPC5zmtDzmkyasGoFyfqjUmw4rR1u0k76irezi3OSSbxss8kqoKDzLgou0eLGqqZqh2nWOuByaAGsHk1oC6uwtVZ20aXst/l7srTlqlk+nOjvBzS4dTQuBDgzO4G+j5CXuGu7V25aG5qd5VciaC2LIoDMIAgCAIAgCAhtrajJSyW3uysH87g0+oEnyU1vHVUSK91LTSbKphWLdUzKFuKlBTeTnMzi9ma92wz1VTFTx6vkcAOWZxsCe4XJPcCoK8ktvY2VlDbJvzDKFsEMcLNGxtaweDRZalvLybhbGrq+nNHXVMQ0ZL8s0fZkJLh5OvbuAW2tJqUVn0NNf0vFkxJ5OPHmrbZTii5dFtbmp5YidYZDb7kgDh/VnHkFpbqOJm8tJZgXRVy0EAQBAEBpzpa6RXDraKltuLJpSA7fo6NgNxu0J79Oa3/TulOce+n9y/Uq1Kqbx6GkmO4LaQm09MuTxr1M/DcWnpyTBLJETocriL7t43cAsLmxt7n+dBS+RGco8M6YhiEs7+smkdI+wGZxubDcPDVZW9rRt46KMVFfQ8lJy5MVWMnh75rxEcWuB8iCPzHtCxk8oxxiRjxvLSC0lpBuCCQQeYI3KGcIzWmSyiTODJxHE5pyHTSvlLRYF7i6w7uW4epQULShbpqlFI9lJy5Lx0RbDurZ21Erf9FhdfX+9kadGDm0HU+FuJVK/u9MdEeTKEcvB9HLQlgIAgCAIAgCAICpdIk9oohzff1NP7q5ZLM8lG+fgwUGarAF1tm8GpUMs8ei6A1GLOlIu2GN778ndljB49p5/lWruZbG4toYRvFUS4UTpUoPk4apu+FxY/viksDfwcB6zzVu0qaZY9yrd09cSgy1wPFbNyNSqZOdF2J2rnx30ljNu90ZvYd+UuPktfdrKybG02eDbhcqJfPJ04CA8X1oQHka9ARu0eOmClnmG+ONzhx7VtPapqENdRRZHVbUdj5afIbk3JJ1JJuSTvJPNdlTuJQ4KeMndrWv36Hmr+mlcrdbnsXpeDq+jcN3aHtVeVtOHl3JdDMZ77bwQqk62jzLB5pZ5OnVOpex9DJQOGzqKN4jJwO7323gjyKkd7Fehio5JPZUxGspxUszQGRjXtuRdrja5I4AkEjiBZQVKlacW0sIPCR9dUlOyNjWRtDGNADWtAAAG4ABaBtt5ZYiklsey8PQgCAIAgCAIAgNe9J0/wApA2+5r3W8SAPyK2NiuWa6+fCNd4rPZh8CrlR4RUpxyy7dBOHZaeecjWV4YDzbGL/qeVqbh74NtRWEbQUBMYeMYe2oglhf6MjHMPdmFgR3g6+S9i8NM8ksrB821RfE50b9Hxucx3i02PlotspZWTXOGGZmyuI9VW00v1ZAPJ4LHex5UNVZizKG0kbxnxHvWuNgYrqxx3IDgFxQHsxhQFb6UXlmGTnn1bfxSNB9iu9PWayIa6zH7zR9Lgz5KWepBblgdE1zTfMetOUFvDeR61tKt/Tp3ULZ8zWV+P8AYijTbi5EYHWWypVHCWUYNZJSknGl727lvYNVI6keRrShsjMrGw5buAN+R1PmsZ01JYkv6kUpyb2e5BGGIXJBdyYDYfzO9wHqWgurKhnKRPGdR7Z+88nVLh6AEY+wLHzfv9qofZ2tlsSJL13Ohkcd7nHxJP5qanRfqMRXCM7D4w8OZ9Oxcw/abrl87ad6vQjthkFR6WpenqfV2ylb11HTS/XijcfEtF1yFxHRVkvqXKTzBZJZREgQBAEAQBAEAQGrukmJ0lUDE5hyxtY4OJaA4Oe7QgG5s/Xy8trYxehs1d5Uhrwa32hgna3tBtjpcOB9g1U1bKRjRcG9jfGwMMMeHUoguIzGH6m5LnkueXHnnLvDctPUzqeTaQxp2JeavY3eVgZEbPjIOjUBprpEw4S1z3RkMcWsMt7m78osQL6HJkv69977K3hKUClWqRjIh8MwQNe0uluQQ6wFgSDex3ngp3R25K7r44Rt2nqWvY143OANuXMHwOi1E46ZNGzhJSimiQpI78FiZErDSX4IDJZRoCodMFJfCp7fRMTvVI2/sV3p7xWRDXeI/eao2Pw99RhlfDELvfLRtbwHzrbkngALknkCqnWrqFt1OhVnwov8pGdGOqm0ee2+E0VFBHTMvJWA55JQbBoIFw8cjplbvFib69rLod7fX9eVzLw0XtFe/sK0IQjp9Sn07l39jU2wUpo5lcpriq+EeRRIbNbNzV0hjhyAtGZznuLWtF7cASdeQK5zqvVKHT6aqVs77LBYpU3N4RjUOCSzVIpY8pkL3Mvc5QWkhzibXyixN7Ly4vqNG1+0z8uM/Xf0PVBuWkn9uG0lOG0VNExz4y0zVJ7T3SAWLGuJOUcxuvpbeTquhRu7mTvK8moy8sfZe7JKrjFaUVakkyva7k5p9RXURWCrNZi0fUXRm6+GU3c1wHg2RwHsC5TqCxcSX74JbR5p5+fzLQqRZCAIAgCAIAgInaXGBTQ5vpOIY2+7MQTc9wAJU1Cl3k8EFxV7uGVya8noY5AXmdpdq49rtEnU6W3rcJ6cRwaBzk3llA2lqe2Y73Ddb81DWlvgv0I7ZL50bSTPomMaTla+UDlYvLj/AFOctZW3kbOmvCXKHBidXOuo8EhmNpGs3C6YBqLHnn/tCozC15NL7i2wDfEWA9S21s1pSRrLqLy2ZktbA0nI0EcCQLq36blDRN8kvsXiDJZ3REWb2XtG/fo/yvY+ZWqvIrVk2tk2o6WbShpmtGgVIunsgCArvSFR9bh1WwbzE8j+UX9ysWstNWLIq3lz7GkNiMVkpcMxGeLL1jHU2XMLjtuDL246PPnZVevWdO86jb0anDT/AClgkoScKbZEdINM0VInj+bq446lu4ayDt3AJsc1yb8SVtOg1X9ndCXNOTj9y4Iq63z7laiOq6e1eJFeXB3cpqjyzxGwuhP/AGmo/hN/+wLgu3Txaw/3L80XrPzFhbs/NQUtZPA3rKyYyElpB6uMyOcOrBb2iGkOI4nnYLno9WodTuqFvWlpoxS+9r3J3TdOLkuTTDnlxJJLiSSSTcknUkk7yV9VhGMYpR49DWt+5yFmeH1T0cRZcMpBzjDvxku965G+nquJMmto6aaXz+ZZFUJwgCAIAgCAICp9IGBSVTIurkDCwuvdpcDmA4Ai27erFtU0SbRDWpqa3KI7YqsG6SI+T2+8q79qfsVvs0Pc8oujxzpM9Q8O+wwEA/ecTc+xVqtVyZNTpqKNq7P4SyGBjGtAAubAW3lVZPcsIk+qCxPQYhyQFS2l2agmlu9uth2gS1w4ekNeCsUptcENRJ8kQzo/pgdQ93jJJ+6ldSXuYJR9iy7L7MQ0rnPjia1zgG5rXcRe+rjryVepJv1JYIsaiJAgCA6SxhzS06gggjmDoV6nh5RjKKkmmfKWOwTUMtXRZiI3OaHN4Oax4kjeO/sjXvIXQqjSryhXa8UeGVYzko4/qS9dGKnBYJGjt0Mj4nWufk5CCT7YzfcNea0VBytOsThLy1VlfP7eC08TpJ+xSm712FB4kVHweisPkxNh9Cn+01H8Jv6wuE7crNrD/cvzRds/MYuG7eTQYjM+d75IXPfG9g3MaxxaxzG8Mttw33O8rK57M0LnpcI0IpTS1J+753Z7G4cajyduk/ZyKNwrIJI+rnIvHoDmcM2eMcWkakWuDrx0y7K9SuJp2dxB6ocSa9PqeXNOPni+Si0lM6WRkTdXSPaxvi8ho/NdfVmoQciqj6/wykEUMcY3Rsaz8IAXGTlqk37lmnHTFIyliZhAEAQBAEAQHDm33pnB41kxZ4wNwUsW2QyjgjamJZM9iS1E67AoXySo914egoCDrNXkqVbGDO1K0lwRsxwTIURKcoAgCAIDWPS7sEatnxmnbeeMdpvGRg1sO8XJC2Vld6PBLgqVYOL1Lj1/uaFjqHxiRrXOaHjI9o0zAG+Vw8Ru7ltpUqdRqTWWt19DyMn6GPdWqbwwerVZzkwZYNjdpzQSSvbGJC9gYATlAIcHXPNaXrXR49TpxhKWEnkmo1e7eSCqJi97nm13uc423XcSTbu1W1pUlSpxprhLBG3l5PGwHcjcYbjdm3+hnYZ/WtrahmUNF4mka3P0yDuNt3n3LSdRu9S0oUnrl4eF6/U3etIXQgCAIAgCAIAgCA85m3CyizCZhzRKTOTBHtQ7rKORKjKWJ6dXnReoEa6NSkeT3o4tbrCR7EzVgZhAEAQBAEBrnpA6Loq0maAiGo1J3ZJD9ocD396vW97KG0uCtKi47w/p/Y0djmx1dSuIlp5LA2zMGdp7wW++yvK7zujxThw9vkhWFwNi11+VjdW6d6vUNRfqStBgdVMbRU07926N1td2pFlM76mluzDC9y5YH0QV81jMGUzftOD3+TGEgeZVSr1aC8u5koN8I2fsr0WUVGQ9wdUSjXPJazTb6LALDjzOu9aqtfVan0JO5T839C9MaALAWCpN55JkklhHKHoQBAEAQBAEAQBAdXr1GM+DHlWaIkc0fFYyJYmSsTI6Sbl6uTx8GKVKRntTqORlE91iZhAEAQBAEAQGHiHo+RUtHkqXnlKSN48fetozTw8xd6D0QtVUNxb8GUFGi2wgOUAQBAEB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3791"/>
            <a:ext cx="2719188" cy="27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1919887"/>
            <a:ext cx="3816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000" b="1" dirty="0">
                <a:solidFill>
                  <a:schemeClr val="tx2">
                    <a:lumMod val="50000"/>
                  </a:schemeClr>
                </a:solidFill>
              </a:rPr>
              <a:t>Komercijalni rizici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5968" y="4646330"/>
            <a:ext cx="3816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000" b="1" dirty="0">
                <a:solidFill>
                  <a:schemeClr val="tx2">
                    <a:lumMod val="50000"/>
                  </a:schemeClr>
                </a:solidFill>
              </a:rPr>
              <a:t>Politički rizici</a:t>
            </a:r>
          </a:p>
        </p:txBody>
      </p:sp>
      <p:pic>
        <p:nvPicPr>
          <p:cNvPr id="10" name="Picture 6" descr="D:\adzajic\Desktop\world bo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32" y="3861048"/>
            <a:ext cx="3303984" cy="19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BD693EA-556B-4176-B948-EADA66559E28}" type="slidenum">
              <a:rPr lang="hr-HR">
                <a:solidFill>
                  <a:schemeClr val="bg1"/>
                </a:solidFill>
              </a:rPr>
              <a:pPr/>
              <a:t>7</a:t>
            </a:fld>
            <a:endParaRPr lang="hr-HR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816" y="116632"/>
            <a:ext cx="6120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000" b="1" dirty="0">
                <a:solidFill>
                  <a:schemeClr val="tx2">
                    <a:lumMod val="50000"/>
                  </a:schemeClr>
                </a:solidFill>
              </a:rPr>
              <a:t>Kako do police osiguranja?</a:t>
            </a:r>
          </a:p>
        </p:txBody>
      </p:sp>
      <p:pic>
        <p:nvPicPr>
          <p:cNvPr id="2052" name="Picture 4" descr="https://encrypted-tbn2.gstatic.com/images?q=tbn:ANd9GcTNZDAL5FOU9ayU2fF2u9c3K_FXccnDiTydccTIMOCLsiEhOkUP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495" y="1734360"/>
            <a:ext cx="237066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2.gstatic.com/images?q=tbn:ANd9GcTdc7joC1BctAu7T4M8XcA7lxdIvys0dCIJ2jrQyfksx8fYU5KM6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4" y="1700808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272484" y="4653136"/>
            <a:ext cx="2664296" cy="1584176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b="1" dirty="0">
                <a:solidFill>
                  <a:srgbClr val="C00000"/>
                </a:solidFill>
              </a:rPr>
              <a:t>Jednostavno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311860" y="4653136"/>
            <a:ext cx="2664296" cy="1584176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b="1" dirty="0">
                <a:solidFill>
                  <a:srgbClr val="C00000"/>
                </a:solidFill>
              </a:rPr>
              <a:t>Brzo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6364346" y="4663934"/>
            <a:ext cx="2664296" cy="1584176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b="1" dirty="0">
                <a:solidFill>
                  <a:srgbClr val="C00000"/>
                </a:solidFill>
              </a:rPr>
              <a:t>Sigurno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773" y="1915884"/>
            <a:ext cx="2666558" cy="177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6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BD693EA-556B-4176-B948-EADA66559E28}" type="slidenum">
              <a:rPr lang="hr-HR">
                <a:solidFill>
                  <a:schemeClr val="bg1"/>
                </a:solidFill>
              </a:rPr>
              <a:pPr/>
              <a:t>8</a:t>
            </a:fld>
            <a:endParaRPr lang="hr-HR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131591"/>
            <a:ext cx="6120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000" b="1" dirty="0">
                <a:solidFill>
                  <a:srgbClr val="002060"/>
                </a:solidFill>
              </a:rPr>
              <a:t>Značajke Ugovora o osiguranju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17358590"/>
              </p:ext>
            </p:extLst>
          </p:nvPr>
        </p:nvGraphicFramePr>
        <p:xfrm>
          <a:off x="179512" y="1052736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31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37684" y="188640"/>
            <a:ext cx="7776368" cy="433488"/>
          </a:xfrm>
        </p:spPr>
        <p:txBody>
          <a:bodyPr/>
          <a:lstStyle/>
          <a:p>
            <a:r>
              <a:rPr lang="hr-HR" altLang="sr-Latn-RS" sz="2250" b="1" dirty="0"/>
              <a:t>Osiguranje </a:t>
            </a:r>
            <a:r>
              <a:rPr lang="hr-HR" altLang="sr-Latn-RS" sz="2250" b="1" dirty="0" smtClean="0"/>
              <a:t>kratkoročnih </a:t>
            </a:r>
            <a:r>
              <a:rPr lang="hr-HR" altLang="sr-Latn-RS" sz="2250" b="1" dirty="0"/>
              <a:t>izvoznih potraživanja za male izvoznike</a:t>
            </a:r>
            <a:endParaRPr lang="hr-HR" sz="225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071E6A-B2C4-479D-BA57-3A337CDBFDC4}" type="slidenum">
              <a:rPr lang="hr-HR" smtClean="0">
                <a:solidFill>
                  <a:prstClr val="white"/>
                </a:solidFill>
              </a:rPr>
              <a:pPr/>
              <a:t>9</a:t>
            </a:fld>
            <a:endParaRPr lang="hr-HR">
              <a:solidFill>
                <a:prstClr val="white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418325"/>
              </p:ext>
            </p:extLst>
          </p:nvPr>
        </p:nvGraphicFramePr>
        <p:xfrm>
          <a:off x="611560" y="1238957"/>
          <a:ext cx="5544616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224" y="2765342"/>
            <a:ext cx="1957796" cy="14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9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HBOR_plavi_e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Grupa xmlns="201fdfdc-fa83-4dd8-96d3-937cb92e1f30" xsi:nil="true"/>
    <Datum_x0020_a_x017e_uriranja xmlns="201fdfdc-fa83-4dd8-96d3-937cb92e1f30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7E81E4F14E694BACBEAA6A0C78BAB7" ma:contentTypeVersion="4" ma:contentTypeDescription="Create a new document." ma:contentTypeScope="" ma:versionID="a59b6cf7f71fecb12d4c08c554a28f6c">
  <xsd:schema xmlns:xsd="http://www.w3.org/2001/XMLSchema" xmlns:xs="http://www.w3.org/2001/XMLSchema" xmlns:p="http://schemas.microsoft.com/office/2006/metadata/properties" xmlns:ns1="http://schemas.microsoft.com/sharepoint/v3" xmlns:ns2="201fdfdc-fa83-4dd8-96d3-937cb92e1f30" targetNamespace="http://schemas.microsoft.com/office/2006/metadata/properties" ma:root="true" ma:fieldsID="107eebe4bd027a6c6b1f6427eee0f4e0" ns1:_="" ns2:_="">
    <xsd:import namespace="http://schemas.microsoft.com/sharepoint/v3"/>
    <xsd:import namespace="201fdfdc-fa83-4dd8-96d3-937cb92e1f3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Grupa" minOccurs="0"/>
                <xsd:element ref="ns2:Datum_x0020_a_x017e_uriran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fdfdc-fa83-4dd8-96d3-937cb92e1f30" elementFormDefault="qualified">
    <xsd:import namespace="http://schemas.microsoft.com/office/2006/documentManagement/types"/>
    <xsd:import namespace="http://schemas.microsoft.com/office/infopath/2007/PartnerControls"/>
    <xsd:element name="Grupa" ma:index="10" nillable="true" ma:displayName="Grupa" ma:format="Dropdown" ma:internalName="Grupa">
      <xsd:simpleType>
        <xsd:restriction base="dms:Choice">
          <xsd:enumeration value="Organizacijska struktura"/>
        </xsd:restriction>
      </xsd:simpleType>
    </xsd:element>
    <xsd:element name="Datum_x0020_a_x017e_uriranja" ma:index="11" nillable="true" ma:displayName="Datum ažuriranja" ma:format="DateOnly" ma:internalName="Datum_x0020_a_x017e_uriranja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C00471-B73E-4B3E-820F-E7F04EE25A4C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201fdfdc-fa83-4dd8-96d3-937cb92e1f30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83F808A-20F6-4879-B4AD-D722FF8AC41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841E6622-EB5C-4FC6-9006-E323F149F34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1F3B8F5-E14A-4D3B-813E-19DB31A75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01fdfdc-fa83-4dd8-96d3-937cb92e1f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3415</TotalTime>
  <Words>874</Words>
  <Application>Microsoft Office PowerPoint</Application>
  <PresentationFormat>On-screen Show (4:3)</PresentationFormat>
  <Paragraphs>153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HBOR_plavi_eco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Osiguranje kratkoročnih izvoznih potraživanja</vt:lpstr>
      <vt:lpstr>Osiguranje kredita za pripremu izvoza</vt:lpstr>
      <vt:lpstr>PowerPoint Presentation</vt:lpstr>
      <vt:lpstr>PowerPoint Presentation</vt:lpstr>
      <vt:lpstr>Osiguranje činidbenih bankarskih garancija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HBOR plavi eco</dc:title>
  <dc:creator>Kupanovac Gabrijela</dc:creator>
  <cp:lastModifiedBy>Kupanovac Gabrijela</cp:lastModifiedBy>
  <cp:revision>202</cp:revision>
  <cp:lastPrinted>2017-02-21T12:26:15Z</cp:lastPrinted>
  <dcterms:created xsi:type="dcterms:W3CDTF">2012-06-05T07:25:05Z</dcterms:created>
  <dcterms:modified xsi:type="dcterms:W3CDTF">2017-03-21T18:32:29Z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Volović, Mario</vt:lpwstr>
  </property>
  <property fmtid="{D5CDD505-2E9C-101B-9397-08002B2CF9AE}" pid="3" name="xd_Signature">
    <vt:lpwstr/>
  </property>
  <property fmtid="{D5CDD505-2E9C-101B-9397-08002B2CF9AE}" pid="4" name="Order">
    <vt:lpwstr>500.000000000000</vt:lpwstr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display_urn:schemas-microsoft-com:office:office#Author">
    <vt:lpwstr>Volović, Mario</vt:lpwstr>
  </property>
  <property fmtid="{D5CDD505-2E9C-101B-9397-08002B2CF9AE}" pid="8" name="ContentTypeId">
    <vt:lpwstr>0x010100F27E81E4F14E694BACBEAA6A0C78BAB7</vt:lpwstr>
  </property>
  <property fmtid="{D5CDD505-2E9C-101B-9397-08002B2CF9AE}" pid="9" name="_SourceUrl">
    <vt:lpwstr/>
  </property>
  <property fmtid="{D5CDD505-2E9C-101B-9397-08002B2CF9AE}" pid="10" name="_SharedFileIndex">
    <vt:lpwstr/>
  </property>
</Properties>
</file>