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83" r:id="rId2"/>
    <p:sldId id="256" r:id="rId3"/>
    <p:sldId id="282" r:id="rId4"/>
    <p:sldId id="277" r:id="rId5"/>
    <p:sldId id="257" r:id="rId6"/>
    <p:sldId id="281" r:id="rId7"/>
    <p:sldId id="258" r:id="rId8"/>
    <p:sldId id="265" r:id="rId9"/>
    <p:sldId id="266" r:id="rId10"/>
    <p:sldId id="264" r:id="rId11"/>
    <p:sldId id="262" r:id="rId12"/>
    <p:sldId id="269" r:id="rId13"/>
    <p:sldId id="263" r:id="rId14"/>
    <p:sldId id="278" r:id="rId15"/>
    <p:sldId id="273" r:id="rId16"/>
    <p:sldId id="260" r:id="rId17"/>
    <p:sldId id="279" r:id="rId18"/>
    <p:sldId id="261" r:id="rId19"/>
    <p:sldId id="267" r:id="rId20"/>
    <p:sldId id="271" r:id="rId21"/>
    <p:sldId id="272" r:id="rId22"/>
    <p:sldId id="280" r:id="rId23"/>
    <p:sldId id="274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56A6"/>
    <a:srgbClr val="E6183C"/>
    <a:srgbClr val="3E49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279" autoAdjust="0"/>
    <p:restoredTop sz="86981" autoAdjust="0"/>
  </p:normalViewPr>
  <p:slideViewPr>
    <p:cSldViewPr snapToGrid="0">
      <p:cViewPr varScale="1">
        <p:scale>
          <a:sx n="65" d="100"/>
          <a:sy n="65" d="100"/>
        </p:scale>
        <p:origin x="542" y="48"/>
      </p:cViewPr>
      <p:guideLst>
        <p:guide orient="horz" pos="2137"/>
        <p:guide pos="2880"/>
      </p:guideLst>
    </p:cSldViewPr>
  </p:slideViewPr>
  <p:outlineViewPr>
    <p:cViewPr>
      <p:scale>
        <a:sx n="33" d="100"/>
        <a:sy n="33" d="100"/>
      </p:scale>
      <p:origin x="0" y="-44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3" d="100"/>
          <a:sy n="43" d="100"/>
        </p:scale>
        <p:origin x="2309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5839A-5C81-499F-BBB0-E7496AC07299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72701-E32F-4760-9E7E-C9DA757559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605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72701-E32F-4760-9E7E-C9DA757559E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681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FE7E4C5-752E-439B-B7CD-7C9FE9352715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1443" y="6176963"/>
            <a:ext cx="2763907" cy="544513"/>
          </a:xfrm>
          <a:prstGeom prst="rect">
            <a:avLst/>
          </a:prstGeom>
        </p:spPr>
        <p:txBody>
          <a:bodyPr/>
          <a:lstStyle/>
          <a:p>
            <a:fld id="{0FCB04A6-99F2-4312-9148-7C8CFFB4B90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7" y="6039644"/>
            <a:ext cx="5617475" cy="798578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751444" y="6378159"/>
            <a:ext cx="3399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 31 - June 2, 2018</a:t>
            </a:r>
            <a:r>
              <a:rPr lang="en-US" sz="18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∙ B</a:t>
            </a:r>
            <a:r>
              <a:rPr lang="en-US" altLang="zh-CN" sz="18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udapest</a:t>
            </a:r>
            <a:endParaRPr lang="en-US" b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FE7E4C5-752E-439B-B7CD-7C9FE9352715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1443" y="6176963"/>
            <a:ext cx="2763907" cy="544513"/>
          </a:xfrm>
          <a:prstGeom prst="rect">
            <a:avLst/>
          </a:prstGeom>
        </p:spPr>
        <p:txBody>
          <a:bodyPr/>
          <a:lstStyle/>
          <a:p>
            <a:fld id="{0FCB04A6-99F2-4312-9148-7C8CFFB4B90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FE7E4C5-752E-439B-B7CD-7C9FE9352715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1443" y="6176963"/>
            <a:ext cx="2763907" cy="544513"/>
          </a:xfrm>
          <a:prstGeom prst="rect">
            <a:avLst/>
          </a:prstGeom>
        </p:spPr>
        <p:txBody>
          <a:bodyPr/>
          <a:lstStyle/>
          <a:p>
            <a:fld id="{0FCB04A6-99F2-4312-9148-7C8CFFB4B90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687"/>
            <a:ext cx="7886700" cy="105323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95653"/>
            <a:ext cx="7886700" cy="435650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FE7E4C5-752E-439B-B7CD-7C9FE9352715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1443" y="6176963"/>
            <a:ext cx="2763907" cy="544513"/>
          </a:xfrm>
          <a:prstGeom prst="rect">
            <a:avLst/>
          </a:prstGeom>
        </p:spPr>
        <p:txBody>
          <a:bodyPr/>
          <a:lstStyle/>
          <a:p>
            <a:fld id="{0FCB04A6-99F2-4312-9148-7C8CFFB4B90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48640" y="1335089"/>
            <a:ext cx="8056880" cy="1"/>
          </a:xfrm>
          <a:prstGeom prst="line">
            <a:avLst/>
          </a:prstGeom>
          <a:ln w="47625" cmpd="sng">
            <a:solidFill>
              <a:srgbClr val="E618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FE7E4C5-752E-439B-B7CD-7C9FE9352715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1443" y="6176963"/>
            <a:ext cx="2763907" cy="544513"/>
          </a:xfrm>
          <a:prstGeom prst="rect">
            <a:avLst/>
          </a:prstGeom>
        </p:spPr>
        <p:txBody>
          <a:bodyPr/>
          <a:lstStyle/>
          <a:p>
            <a:fld id="{0FCB04A6-99F2-4312-9148-7C8CFFB4B90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FE7E4C5-752E-439B-B7CD-7C9FE9352715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51443" y="6176963"/>
            <a:ext cx="2763907" cy="544513"/>
          </a:xfrm>
          <a:prstGeom prst="rect">
            <a:avLst/>
          </a:prstGeom>
        </p:spPr>
        <p:txBody>
          <a:bodyPr/>
          <a:lstStyle/>
          <a:p>
            <a:fld id="{0FCB04A6-99F2-4312-9148-7C8CFFB4B90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FE7E4C5-752E-439B-B7CD-7C9FE9352715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51443" y="6176963"/>
            <a:ext cx="2763907" cy="544513"/>
          </a:xfrm>
          <a:prstGeom prst="rect">
            <a:avLst/>
          </a:prstGeom>
        </p:spPr>
        <p:txBody>
          <a:bodyPr/>
          <a:lstStyle/>
          <a:p>
            <a:fld id="{0FCB04A6-99F2-4312-9148-7C8CFFB4B90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FE7E4C5-752E-439B-B7CD-7C9FE9352715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51443" y="6176963"/>
            <a:ext cx="2763907" cy="544513"/>
          </a:xfrm>
          <a:prstGeom prst="rect">
            <a:avLst/>
          </a:prstGeom>
        </p:spPr>
        <p:txBody>
          <a:bodyPr/>
          <a:lstStyle/>
          <a:p>
            <a:fld id="{0FCB04A6-99F2-4312-9148-7C8CFFB4B90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FE7E4C5-752E-439B-B7CD-7C9FE9352715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51443" y="6176963"/>
            <a:ext cx="2763907" cy="544513"/>
          </a:xfrm>
          <a:prstGeom prst="rect">
            <a:avLst/>
          </a:prstGeom>
        </p:spPr>
        <p:txBody>
          <a:bodyPr/>
          <a:lstStyle/>
          <a:p>
            <a:fld id="{0FCB04A6-99F2-4312-9148-7C8CFFB4B90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FE7E4C5-752E-439B-B7CD-7C9FE9352715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51443" y="6176963"/>
            <a:ext cx="2763907" cy="544513"/>
          </a:xfrm>
          <a:prstGeom prst="rect">
            <a:avLst/>
          </a:prstGeom>
        </p:spPr>
        <p:txBody>
          <a:bodyPr/>
          <a:lstStyle/>
          <a:p>
            <a:fld id="{0FCB04A6-99F2-4312-9148-7C8CFFB4B90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FE7E4C5-752E-439B-B7CD-7C9FE9352715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51443" y="6176963"/>
            <a:ext cx="2763907" cy="544513"/>
          </a:xfrm>
          <a:prstGeom prst="rect">
            <a:avLst/>
          </a:prstGeom>
        </p:spPr>
        <p:txBody>
          <a:bodyPr/>
          <a:lstStyle/>
          <a:p>
            <a:fld id="{0FCB04A6-99F2-4312-9148-7C8CFFB4B90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21287"/>
            <a:ext cx="7886700" cy="105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95653"/>
            <a:ext cx="7886700" cy="4681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- 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- 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7" y="6039644"/>
            <a:ext cx="5617475" cy="79857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5751444" y="6378159"/>
            <a:ext cx="3399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 31 - June 2, 2018</a:t>
            </a:r>
            <a:r>
              <a:rPr lang="en-US" sz="18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∙ B</a:t>
            </a:r>
            <a:r>
              <a:rPr lang="en-US" altLang="zh-CN" sz="18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udapest</a:t>
            </a:r>
            <a:endParaRPr lang="en-US" b="0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39123" y="6131243"/>
            <a:ext cx="2763907" cy="366847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0FCB04A6-99F2-4312-9148-7C8CFFB4B90C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://www.chinasmartexpo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inasmartexpo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microsoft.com/office/2007/relationships/hdphoto" Target="../media/hdphoto3.wdp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ele András\Downloads\ceczlogo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9251" y="2375468"/>
            <a:ext cx="5063202" cy="1754406"/>
          </a:xfrm>
          <a:prstGeom prst="rect">
            <a:avLst/>
          </a:prstGeom>
          <a:noFill/>
        </p:spPr>
      </p:pic>
      <p:pic>
        <p:nvPicPr>
          <p:cNvPr id="5" name="Kép 4" descr="cch_logo_2017_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8673" y="1748413"/>
            <a:ext cx="2418218" cy="37430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Highlights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108901"/>
            <a:ext cx="4107600" cy="3312890"/>
          </a:xfrm>
          <a:prstGeom prst="rect">
            <a:avLst/>
          </a:prstGeom>
        </p:spPr>
      </p:pic>
      <p:sp>
        <p:nvSpPr>
          <p:cNvPr id="6" name="Content Placeholder 7"/>
          <p:cNvSpPr>
            <a:spLocks noGrp="1"/>
          </p:cNvSpPr>
          <p:nvPr>
            <p:ph idx="1"/>
          </p:nvPr>
        </p:nvSpPr>
        <p:spPr>
          <a:xfrm>
            <a:off x="628650" y="1495653"/>
            <a:ext cx="3943350" cy="4539387"/>
          </a:xfrm>
        </p:spPr>
        <p:txBody>
          <a:bodyPr>
            <a:noAutofit/>
          </a:bodyPr>
          <a:lstStyle/>
          <a:p>
            <a:pPr>
              <a:lnSpc>
                <a:spcPct val="105000"/>
              </a:lnSpc>
              <a:buClr>
                <a:srgbClr val="C00000"/>
              </a:buClr>
            </a:pPr>
            <a:r>
              <a:rPr lang="en-US" sz="2200" b="1" dirty="0">
                <a:solidFill>
                  <a:srgbClr val="C00000"/>
                </a:solidFill>
              </a:rPr>
              <a:t>300</a:t>
            </a:r>
            <a:r>
              <a:rPr lang="en-US" sz="2200" dirty="0"/>
              <a:t> Chinese </a:t>
            </a:r>
            <a:r>
              <a:rPr lang="en-US" sz="2200" dirty="0" smtClean="0"/>
              <a:t>exhibitors are </a:t>
            </a:r>
            <a:r>
              <a:rPr lang="en-US" sz="2200" dirty="0"/>
              <a:t>endorsed by </a:t>
            </a:r>
            <a:r>
              <a:rPr lang="en-US" sz="2200" b="1" dirty="0" smtClean="0">
                <a:solidFill>
                  <a:srgbClr val="C00000"/>
                </a:solidFill>
              </a:rPr>
              <a:t>departments </a:t>
            </a:r>
            <a:r>
              <a:rPr lang="en-US" sz="2200" b="1" dirty="0">
                <a:solidFill>
                  <a:srgbClr val="C00000"/>
                </a:solidFill>
              </a:rPr>
              <a:t>of commerce of certain </a:t>
            </a:r>
            <a:r>
              <a:rPr lang="en-US" sz="2200" b="1" dirty="0" smtClean="0">
                <a:solidFill>
                  <a:srgbClr val="C00000"/>
                </a:solidFill>
              </a:rPr>
              <a:t>provinces</a:t>
            </a:r>
          </a:p>
          <a:p>
            <a:pPr>
              <a:lnSpc>
                <a:spcPct val="105000"/>
              </a:lnSpc>
              <a:buClr>
                <a:srgbClr val="C00000"/>
              </a:buClr>
            </a:pPr>
            <a:r>
              <a:rPr lang="en-US" sz="2200" b="1" dirty="0">
                <a:solidFill>
                  <a:srgbClr val="C00000"/>
                </a:solidFill>
              </a:rPr>
              <a:t>12</a:t>
            </a:r>
            <a:r>
              <a:rPr lang="en-US" sz="2200" b="1" dirty="0">
                <a:solidFill>
                  <a:srgbClr val="E6183C"/>
                </a:solidFill>
              </a:rPr>
              <a:t> </a:t>
            </a:r>
            <a:r>
              <a:rPr lang="en-US" sz="2200" dirty="0"/>
              <a:t>industries, </a:t>
            </a:r>
            <a:r>
              <a:rPr lang="en-US" sz="2200" b="1" dirty="0">
                <a:solidFill>
                  <a:srgbClr val="C00000"/>
                </a:solidFill>
              </a:rPr>
              <a:t>thousands </a:t>
            </a:r>
            <a:r>
              <a:rPr lang="en-US" sz="2200" dirty="0"/>
              <a:t>of available </a:t>
            </a:r>
            <a:r>
              <a:rPr lang="en-US" sz="2200" dirty="0" smtClean="0"/>
              <a:t>goods</a:t>
            </a:r>
          </a:p>
          <a:p>
            <a:pPr>
              <a:lnSpc>
                <a:spcPct val="105000"/>
              </a:lnSpc>
              <a:buClr>
                <a:srgbClr val="C00000"/>
              </a:buClr>
            </a:pPr>
            <a:r>
              <a:rPr lang="en-US" sz="2200" b="1" dirty="0" smtClean="0">
                <a:solidFill>
                  <a:srgbClr val="C00000"/>
                </a:solidFill>
              </a:rPr>
              <a:t>4300</a:t>
            </a:r>
            <a:r>
              <a:rPr lang="en-US" altLang="zh-CN" sz="2200" b="1" dirty="0" smtClean="0">
                <a:solidFill>
                  <a:srgbClr val="C00000"/>
                </a:solidFill>
              </a:rPr>
              <a:t>+</a:t>
            </a:r>
            <a:r>
              <a:rPr lang="en-US" sz="2200" b="1" dirty="0" smtClean="0">
                <a:solidFill>
                  <a:srgbClr val="C00000"/>
                </a:solidFill>
              </a:rPr>
              <a:t> </a:t>
            </a:r>
            <a:r>
              <a:rPr lang="en-US" sz="2200" dirty="0" smtClean="0"/>
              <a:t>registrants</a:t>
            </a:r>
          </a:p>
          <a:p>
            <a:pPr>
              <a:lnSpc>
                <a:spcPct val="105000"/>
              </a:lnSpc>
              <a:buClr>
                <a:srgbClr val="C00000"/>
              </a:buClr>
            </a:pPr>
            <a:r>
              <a:rPr lang="en-US" sz="2200" b="1" dirty="0">
                <a:solidFill>
                  <a:srgbClr val="C00000"/>
                </a:solidFill>
              </a:rPr>
              <a:t>2000</a:t>
            </a:r>
            <a:r>
              <a:rPr lang="en-US" sz="2200" b="1" dirty="0"/>
              <a:t> </a:t>
            </a:r>
            <a:r>
              <a:rPr lang="en-US" sz="2200" dirty="0"/>
              <a:t>match-making points booked and implemented</a:t>
            </a:r>
          </a:p>
          <a:p>
            <a:pPr>
              <a:lnSpc>
                <a:spcPct val="105000"/>
              </a:lnSpc>
              <a:buClr>
                <a:srgbClr val="C00000"/>
              </a:buClr>
            </a:pPr>
            <a:r>
              <a:rPr lang="en-US" sz="2200" dirty="0"/>
              <a:t>Visitors came from </a:t>
            </a:r>
            <a:r>
              <a:rPr lang="en-US" sz="2200" b="1" dirty="0">
                <a:solidFill>
                  <a:srgbClr val="C00000"/>
                </a:solidFill>
              </a:rPr>
              <a:t>Hungary, Serbia, Slovakia, Romania, Slovenia, Croatia, Czech Republic</a:t>
            </a:r>
            <a:r>
              <a:rPr lang="en-US" sz="2200" dirty="0"/>
              <a:t> etc...</a:t>
            </a:r>
          </a:p>
          <a:p>
            <a:pPr>
              <a:lnSpc>
                <a:spcPct val="105000"/>
              </a:lnSpc>
              <a:buClr>
                <a:srgbClr val="C00000"/>
              </a:buClr>
            </a:pP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Successful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29000"/>
            <a:ext cx="4026923" cy="445591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US" b="1" dirty="0">
                <a:solidFill>
                  <a:srgbClr val="0070C0"/>
                </a:solidFill>
              </a:rPr>
              <a:t>Hungarian </a:t>
            </a:r>
            <a:r>
              <a:rPr lang="en-US" b="1" dirty="0" smtClean="0">
                <a:solidFill>
                  <a:srgbClr val="0070C0"/>
                </a:solidFill>
              </a:rPr>
              <a:t>Buyer</a:t>
            </a:r>
          </a:p>
          <a:p>
            <a:pPr marL="0" indent="0">
              <a:lnSpc>
                <a:spcPct val="14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b="1" dirty="0">
                <a:solidFill>
                  <a:srgbClr val="0070C0"/>
                </a:solidFill>
              </a:rPr>
              <a:t>HAMARBARKÁCS KFT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en-US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 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have about 500 retailers in Hungary. We made a business connection with the Chinese company Max </a:t>
            </a:r>
            <a:r>
              <a:rPr lang="en-US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Power during</a:t>
            </a:r>
            <a:r>
              <a:rPr lang="en-US" altLang="zh-CN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2017 China Smart Expo</a:t>
            </a:r>
            <a:r>
              <a:rPr lang="en-US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ontent Placeholder 2"/>
          <p:cNvSpPr txBox="1"/>
          <p:nvPr/>
        </p:nvSpPr>
        <p:spPr>
          <a:xfrm>
            <a:off x="628650" y="3590052"/>
            <a:ext cx="5426133" cy="18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Content Placeholder 2"/>
          <p:cNvSpPr txBox="1"/>
          <p:nvPr/>
        </p:nvSpPr>
        <p:spPr>
          <a:xfrm>
            <a:off x="797576" y="3429000"/>
            <a:ext cx="5088281" cy="18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Content Placeholder 2"/>
          <p:cNvSpPr txBox="1"/>
          <p:nvPr/>
        </p:nvSpPr>
        <p:spPr>
          <a:xfrm>
            <a:off x="1645476" y="3509526"/>
            <a:ext cx="5088281" cy="18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/>
          <a:srcRect l="8937" t="3068" r="7693" b="3068"/>
          <a:stretch>
            <a:fillRect/>
          </a:stretch>
        </p:blipFill>
        <p:spPr>
          <a:xfrm>
            <a:off x="728841" y="1554341"/>
            <a:ext cx="3240000" cy="3240000"/>
          </a:xfrm>
          <a:prstGeom prst="ellipse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Partners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2200" dirty="0" smtClean="0"/>
              <a:t>China Smart Expo partners with chambers/associations of commerce, industry, agriculture, automotive, handcraft in each CEEC country</a:t>
            </a:r>
          </a:p>
          <a:p>
            <a:pPr>
              <a:lnSpc>
                <a:spcPct val="120000"/>
              </a:lnSpc>
            </a:pPr>
            <a:r>
              <a:rPr lang="en-US" sz="2200" dirty="0" smtClean="0"/>
              <a:t>In Hungary, we have connection with </a:t>
            </a:r>
            <a:r>
              <a:rPr lang="en-US" sz="2200" dirty="0"/>
              <a:t>Hungarian Investment Promotion Agency, </a:t>
            </a:r>
            <a:r>
              <a:rPr lang="en-US" sz="2200" dirty="0" smtClean="0"/>
              <a:t>ChinaCham</a:t>
            </a:r>
            <a:r>
              <a:rPr lang="en-US" sz="2200" dirty="0"/>
              <a:t>, Hungarian National Trading House, Hungarian Packaging </a:t>
            </a:r>
            <a:r>
              <a:rPr lang="en-US" sz="2200" dirty="0" smtClean="0"/>
              <a:t>Association, Chamber </a:t>
            </a:r>
            <a:r>
              <a:rPr lang="en-US" sz="2200" dirty="0"/>
              <a:t>of Commerce of Pest </a:t>
            </a:r>
            <a:r>
              <a:rPr lang="en-US" sz="2200" dirty="0" smtClean="0"/>
              <a:t>County, Association </a:t>
            </a:r>
            <a:r>
              <a:rPr lang="en-US" sz="2200" dirty="0"/>
              <a:t>of Hungarian Automotive Component Manufactures</a:t>
            </a:r>
            <a:endParaRPr lang="en-US" sz="2200" dirty="0" smtClean="0"/>
          </a:p>
          <a:p>
            <a:pPr>
              <a:lnSpc>
                <a:spcPct val="120000"/>
              </a:lnSpc>
            </a:pPr>
            <a:r>
              <a:rPr lang="en-US" sz="2200" dirty="0"/>
              <a:t>Besides </a:t>
            </a:r>
            <a:r>
              <a:rPr lang="en-US" sz="2200" dirty="0" smtClean="0"/>
              <a:t>Hungary, We have also developed </a:t>
            </a:r>
            <a:r>
              <a:rPr lang="en-US" altLang="zh-CN" sz="2200" dirty="0" smtClean="0"/>
              <a:t>connection</a:t>
            </a:r>
            <a:r>
              <a:rPr lang="en-US" sz="2200" dirty="0" smtClean="0"/>
              <a:t> with chambers/associations in Croatia, Romania, Serbia, Slovakia, Slovenia, Ukraine and Poland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6" t="16858" r="23794" b="26105"/>
          <a:stretch>
            <a:fillRect/>
          </a:stretch>
        </p:blipFill>
        <p:spPr>
          <a:xfrm>
            <a:off x="4275754" y="1759719"/>
            <a:ext cx="1325455" cy="1260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2" t="27037" r="12868" b="32963"/>
          <a:stretch>
            <a:fillRect/>
          </a:stretch>
        </p:blipFill>
        <p:spPr>
          <a:xfrm>
            <a:off x="2092719" y="1879555"/>
            <a:ext cx="2100002" cy="90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Partners (part)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4" t="26532" r="9919" b="31274"/>
          <a:stretch>
            <a:fillRect/>
          </a:stretch>
        </p:blipFill>
        <p:spPr>
          <a:xfrm>
            <a:off x="506185" y="1827289"/>
            <a:ext cx="1587600" cy="6843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" t="14558" r="6755" b="14556"/>
          <a:stretch>
            <a:fillRect/>
          </a:stretch>
        </p:blipFill>
        <p:spPr>
          <a:xfrm>
            <a:off x="506185" y="3854329"/>
            <a:ext cx="1587600" cy="9734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1" t="25689" r="14217" b="32117"/>
          <a:stretch>
            <a:fillRect/>
          </a:stretch>
        </p:blipFill>
        <p:spPr>
          <a:xfrm>
            <a:off x="506185" y="2812030"/>
            <a:ext cx="1587600" cy="74186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4" t="23704" r="12778" b="29630"/>
          <a:stretch>
            <a:fillRect/>
          </a:stretch>
        </p:blipFill>
        <p:spPr>
          <a:xfrm>
            <a:off x="2271292" y="3136992"/>
            <a:ext cx="1742857" cy="90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3" t="26532" r="13982" b="31274"/>
          <a:stretch>
            <a:fillRect/>
          </a:stretch>
        </p:blipFill>
        <p:spPr>
          <a:xfrm>
            <a:off x="506185" y="5128180"/>
            <a:ext cx="1587600" cy="756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1" t="15226" r="21991" b="22552"/>
          <a:stretch>
            <a:fillRect/>
          </a:stretch>
        </p:blipFill>
        <p:spPr>
          <a:xfrm>
            <a:off x="4021817" y="3224329"/>
            <a:ext cx="1290000" cy="1260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4" t="14521" r="20098" b="20294"/>
          <a:stretch>
            <a:fillRect/>
          </a:stretch>
        </p:blipFill>
        <p:spPr>
          <a:xfrm>
            <a:off x="3985334" y="4656390"/>
            <a:ext cx="1388864" cy="1260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8" t="14712" r="23792" b="22325"/>
          <a:stretch>
            <a:fillRect/>
          </a:stretch>
        </p:blipFill>
        <p:spPr>
          <a:xfrm>
            <a:off x="7341469" y="3251442"/>
            <a:ext cx="1200708" cy="1260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 t="21111" r="29167" b="24444"/>
          <a:stretch>
            <a:fillRect/>
          </a:stretch>
        </p:blipFill>
        <p:spPr>
          <a:xfrm>
            <a:off x="2525577" y="4430501"/>
            <a:ext cx="1234286" cy="1260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5" t="20263" r="31275" b="26404"/>
          <a:stretch>
            <a:fillRect/>
          </a:stretch>
        </p:blipFill>
        <p:spPr>
          <a:xfrm>
            <a:off x="5684242" y="1655823"/>
            <a:ext cx="1063125" cy="1260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1" t="21596" r="19659" b="26738"/>
          <a:stretch>
            <a:fillRect/>
          </a:stretch>
        </p:blipFill>
        <p:spPr>
          <a:xfrm>
            <a:off x="6991128" y="1797193"/>
            <a:ext cx="1707097" cy="1260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0" t="14189" r="22924" b="23588"/>
          <a:stretch>
            <a:fillRect/>
          </a:stretch>
        </p:blipFill>
        <p:spPr>
          <a:xfrm>
            <a:off x="7147175" y="4777745"/>
            <a:ext cx="1395002" cy="12600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968" y="3987117"/>
            <a:ext cx="1355310" cy="20978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99010" y="1645921"/>
            <a:ext cx="8349090" cy="4438996"/>
          </a:xfrm>
          <a:prstGeom prst="roundRect">
            <a:avLst/>
          </a:prstGeom>
          <a:noFill/>
          <a:ln w="38100">
            <a:solidFill>
              <a:srgbClr val="2D5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477726" y="3178923"/>
            <a:ext cx="1556514" cy="640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36245" y="894715"/>
            <a:ext cx="2747010" cy="4349115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C00000"/>
                </a:solidFill>
              </a:rPr>
              <a:t>W</a:t>
            </a:r>
            <a:r>
              <a:rPr lang="en-US" altLang="zh-CN" b="1" dirty="0" smtClean="0">
                <a:solidFill>
                  <a:srgbClr val="C00000"/>
                </a:solidFill>
              </a:rPr>
              <a:t>hat’s New in 2018?</a:t>
            </a:r>
            <a:br>
              <a:rPr lang="en-US" altLang="zh-CN" b="1" dirty="0" smtClean="0">
                <a:solidFill>
                  <a:srgbClr val="C00000"/>
                </a:solidFill>
              </a:rPr>
            </a:br>
            <a:r>
              <a:rPr lang="en-US" altLang="zh-CN" sz="4000" b="1" dirty="0" smtClean="0"/>
              <a:t>All </a:t>
            </a:r>
            <a:br>
              <a:rPr lang="en-US" altLang="zh-CN" sz="4000" b="1" dirty="0" smtClean="0"/>
            </a:br>
            <a:r>
              <a:rPr lang="en-US" altLang="zh-CN" sz="4000" b="1" dirty="0" smtClean="0"/>
              <a:t>in </a:t>
            </a:r>
            <a:br>
              <a:rPr lang="en-US" altLang="zh-CN" sz="4000" b="1" dirty="0" smtClean="0"/>
            </a:br>
            <a:r>
              <a:rPr lang="en-US" altLang="zh-CN" sz="4000" b="1" dirty="0" smtClean="0"/>
              <a:t>One</a:t>
            </a:r>
            <a:endParaRPr lang="en-US" sz="40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607435" y="681704"/>
            <a:ext cx="5170805" cy="5220335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30000"/>
              </a:lnSpc>
              <a:buAutoNum type="arabicPeriod"/>
            </a:pPr>
            <a:r>
              <a:rPr lang="en-US" sz="2400" dirty="0" smtClean="0"/>
              <a:t>China Export Brand Fair</a:t>
            </a:r>
          </a:p>
          <a:p>
            <a:pPr marL="342900" indent="-342900" algn="l">
              <a:lnSpc>
                <a:spcPct val="130000"/>
              </a:lnSpc>
              <a:buAutoNum type="arabicPeriod"/>
            </a:pPr>
            <a:r>
              <a:rPr lang="en-US" altLang="zh-CN" sz="2400" dirty="0" smtClean="0"/>
              <a:t> </a:t>
            </a:r>
            <a:r>
              <a:rPr lang="en-US" sz="2400" dirty="0"/>
              <a:t>Shandong-CEEC Education </a:t>
            </a:r>
            <a:r>
              <a:rPr lang="en-US" sz="2400" dirty="0" smtClean="0"/>
              <a:t>Fair</a:t>
            </a:r>
          </a:p>
          <a:p>
            <a:pPr marL="342900" indent="-342900" algn="l">
              <a:lnSpc>
                <a:spcPct val="130000"/>
              </a:lnSpc>
              <a:buAutoNum type="arabicPeriod"/>
            </a:pPr>
            <a:r>
              <a:rPr lang="en-US" sz="2400" dirty="0"/>
              <a:t>Shandong-CEEC International Copyright Trade </a:t>
            </a:r>
            <a:r>
              <a:rPr lang="en-US" sz="2400" dirty="0" smtClean="0"/>
              <a:t>Exhibition</a:t>
            </a:r>
          </a:p>
          <a:p>
            <a:pPr marL="342900" indent="-342900" algn="l">
              <a:lnSpc>
                <a:spcPct val="130000"/>
              </a:lnSpc>
              <a:buAutoNum type="arabicPeriod"/>
            </a:pPr>
            <a:r>
              <a:rPr lang="en-US" sz="2400" dirty="0"/>
              <a:t>Shandong-CEEC International Tourism </a:t>
            </a:r>
            <a:r>
              <a:rPr lang="en-US" sz="2400" dirty="0" smtClean="0"/>
              <a:t>Exhibition</a:t>
            </a:r>
          </a:p>
          <a:p>
            <a:pPr marL="342900" indent="-342900" algn="l">
              <a:lnSpc>
                <a:spcPct val="130000"/>
              </a:lnSpc>
              <a:buAutoNum type="arabicPeriod"/>
            </a:pPr>
            <a:r>
              <a:rPr lang="en-US" sz="2400" dirty="0"/>
              <a:t>Shandong-CEEC International Sports Industry </a:t>
            </a:r>
            <a:r>
              <a:rPr lang="en-US" sz="2400" dirty="0" smtClean="0"/>
              <a:t>Exhibition</a:t>
            </a:r>
            <a:endParaRPr lang="en-US" sz="2400" dirty="0"/>
          </a:p>
          <a:p>
            <a:pPr marL="342900" indent="-342900" algn="l">
              <a:lnSpc>
                <a:spcPct val="130000"/>
              </a:lnSpc>
              <a:buAutoNum type="arabicPeriod"/>
            </a:pPr>
            <a:r>
              <a:rPr lang="en-US" sz="2400" dirty="0" smtClean="0"/>
              <a:t>China Import </a:t>
            </a:r>
            <a:r>
              <a:rPr lang="hu-HU" sz="2400" dirty="0" smtClean="0"/>
              <a:t>Fair</a:t>
            </a:r>
            <a:endParaRPr lang="en-US" sz="2400" dirty="0" smtClean="0"/>
          </a:p>
          <a:p>
            <a:pPr marL="342900" indent="-342900" algn="l">
              <a:lnSpc>
                <a:spcPct val="130000"/>
              </a:lnSpc>
              <a:buAutoNum type="arabicPeriod"/>
            </a:pPr>
            <a:endParaRPr lang="en-US" sz="2400" dirty="0" smtClean="0"/>
          </a:p>
          <a:p>
            <a:pPr marL="342900" indent="-342900" algn="l">
              <a:lnSpc>
                <a:spcPct val="130000"/>
              </a:lnSpc>
              <a:buAutoNum type="arabicPeriod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to Offline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Online: Online match-making Meeting</a:t>
            </a:r>
          </a:p>
          <a:p>
            <a:pPr marL="0" indent="0">
              <a:buNone/>
            </a:pPr>
            <a:r>
              <a:rPr lang="en-US" sz="2400" dirty="0" smtClean="0"/>
              <a:t>   See the newest products from our expo year-around </a:t>
            </a:r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www.chinasmartexpo.com</a:t>
            </a:r>
            <a:endParaRPr lang="en-US" sz="2000" dirty="0" smtClean="0"/>
          </a:p>
          <a:p>
            <a:r>
              <a:rPr lang="en-US" sz="2400" b="1" dirty="0" smtClean="0">
                <a:solidFill>
                  <a:srgbClr val="C00000"/>
                </a:solidFill>
              </a:rPr>
              <a:t>Offline: </a:t>
            </a:r>
            <a:r>
              <a:rPr lang="en-US" sz="2400" dirty="0" smtClean="0"/>
              <a:t>Maximize your visit at our expo-- save your favorite exhibitors and book a meeting timeslot </a:t>
            </a:r>
            <a:endParaRPr lang="en-US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3294554"/>
            <a:ext cx="9144000" cy="3563620"/>
            <a:chOff x="0" y="3294554"/>
            <a:chExt cx="9144000" cy="3563620"/>
          </a:xfrm>
        </p:grpSpPr>
        <p:sp>
          <p:nvSpPr>
            <p:cNvPr id="9" name="Rectangle 8"/>
            <p:cNvSpPr/>
            <p:nvPr/>
          </p:nvSpPr>
          <p:spPr>
            <a:xfrm>
              <a:off x="0" y="5669280"/>
              <a:ext cx="9144000" cy="11720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/>
            <a:srcRect l="4072" r="5267"/>
            <a:stretch>
              <a:fillRect/>
            </a:stretch>
          </p:blipFill>
          <p:spPr>
            <a:xfrm>
              <a:off x="1379855" y="3294554"/>
              <a:ext cx="5828030" cy="356362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China Export Brand Fair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95653"/>
            <a:ext cx="7886700" cy="450613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u="sng" dirty="0" smtClean="0">
                <a:solidFill>
                  <a:srgbClr val="C00000"/>
                </a:solidFill>
              </a:rPr>
              <a:t>300</a:t>
            </a:r>
            <a:r>
              <a:rPr lang="en-US" sz="2400" b="1" u="sng" dirty="0" smtClean="0">
                <a:solidFill>
                  <a:srgbClr val="C00000"/>
                </a:solidFill>
              </a:rPr>
              <a:t> Chinese exhibitors </a:t>
            </a:r>
            <a:r>
              <a:rPr lang="en-US" sz="2400" dirty="0" smtClean="0"/>
              <a:t>authorized by departments of commerce of certain provinces and cities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en-US" sz="2400" dirty="0"/>
              <a:t> </a:t>
            </a:r>
            <a:r>
              <a:rPr lang="en-US" sz="2400" b="1" u="sng" dirty="0" smtClean="0">
                <a:solidFill>
                  <a:srgbClr val="C00000"/>
                </a:solidFill>
              </a:rPr>
              <a:t>12 industries </a:t>
            </a:r>
            <a:r>
              <a:rPr lang="en-US" sz="2400" dirty="0" smtClean="0"/>
              <a:t>including electronics, home appliance, building materials, furniture, hardware, LED &amp; Lighting, machinery, textile, agriculture product, chemicals, etc.</a:t>
            </a:r>
          </a:p>
          <a:p>
            <a:pPr>
              <a:lnSpc>
                <a:spcPct val="120000"/>
              </a:lnSpc>
            </a:pPr>
            <a:r>
              <a:rPr lang="en-US" sz="2400" b="1" u="sng" dirty="0">
                <a:solidFill>
                  <a:srgbClr val="C00000"/>
                </a:solidFill>
              </a:rPr>
              <a:t>Language </a:t>
            </a:r>
            <a:r>
              <a:rPr lang="en-US" sz="2400" b="1" u="sng" dirty="0" smtClean="0">
                <a:solidFill>
                  <a:srgbClr val="C00000"/>
                </a:solidFill>
              </a:rPr>
              <a:t>barrier?</a:t>
            </a:r>
            <a:r>
              <a:rPr lang="en-US" sz="2400" b="1" u="sng" dirty="0" smtClean="0"/>
              <a:t>  </a:t>
            </a:r>
            <a:r>
              <a:rPr lang="en-US" sz="2400" dirty="0" smtClean="0"/>
              <a:t>We provide EN-CH or HU-CH interpreters free of charge</a:t>
            </a:r>
          </a:p>
          <a:p>
            <a:pPr>
              <a:lnSpc>
                <a:spcPct val="120000"/>
              </a:lnSpc>
            </a:pPr>
            <a:r>
              <a:rPr lang="en-US" sz="2400" b="1" u="sng" baseline="0" dirty="0" smtClean="0">
                <a:solidFill>
                  <a:srgbClr val="C00000"/>
                </a:solidFill>
              </a:rPr>
              <a:t>Maximize</a:t>
            </a:r>
            <a:r>
              <a:rPr lang="en-US" sz="2400" b="1" u="sng" dirty="0" smtClean="0">
                <a:solidFill>
                  <a:srgbClr val="C00000"/>
                </a:solidFill>
              </a:rPr>
              <a:t> your visit: </a:t>
            </a:r>
            <a:r>
              <a:rPr lang="en-US" sz="2400" baseline="0" dirty="0" smtClean="0"/>
              <a:t>Pre-study </a:t>
            </a:r>
            <a:r>
              <a:rPr lang="en-US" sz="2400" dirty="0" smtClean="0"/>
              <a:t>interesting products at </a:t>
            </a:r>
            <a:r>
              <a:rPr lang="en-US" sz="2400" i="1" u="sng" dirty="0" smtClean="0">
                <a:solidFill>
                  <a:srgbClr val="0070C0"/>
                </a:solidFill>
                <a:hlinkClick r:id="rId2"/>
              </a:rPr>
              <a:t>chinasmartexpo.com</a:t>
            </a:r>
            <a:r>
              <a:rPr lang="en-US" sz="2400" dirty="0" smtClean="0"/>
              <a:t>, book a timeslot with your preferred exhibitors, </a:t>
            </a:r>
            <a:r>
              <a:rPr lang="en-US" sz="2400" dirty="0"/>
              <a:t>then verify their products at </a:t>
            </a:r>
            <a:r>
              <a:rPr lang="en-US" sz="2400" dirty="0" smtClean="0"/>
              <a:t>China </a:t>
            </a:r>
            <a:r>
              <a:rPr lang="en-US" sz="2400" dirty="0"/>
              <a:t>Smart </a:t>
            </a:r>
            <a:r>
              <a:rPr lang="en-US" sz="2400" dirty="0" smtClean="0"/>
              <a:t>Expo 2018 </a:t>
            </a:r>
            <a:r>
              <a:rPr lang="en-US" sz="2400" dirty="0"/>
              <a:t>and negotiate your business deal</a:t>
            </a:r>
            <a:endParaRPr lang="en-US" sz="2400" baseline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sz="3000" dirty="0" smtClean="0"/>
              <a:t>All in One E</a:t>
            </a:r>
            <a:r>
              <a:rPr lang="en-US" altLang="zh-CN" sz="3000" dirty="0" smtClean="0"/>
              <a:t>xpo</a:t>
            </a:r>
            <a:br>
              <a:rPr lang="en-US" altLang="zh-CN" sz="3000" dirty="0" smtClean="0"/>
            </a:br>
            <a:r>
              <a:rPr lang="en-US" altLang="zh-CN" sz="3000" dirty="0" smtClean="0"/>
              <a:t>(The Culture Expo of Confucius's Hometown-Shandong)</a:t>
            </a:r>
            <a:endParaRPr lang="en-US" sz="3000" dirty="0"/>
          </a:p>
        </p:txBody>
      </p:sp>
      <p:sp>
        <p:nvSpPr>
          <p:cNvPr id="5" name="Text Placeholder 8"/>
          <p:cNvSpPr txBox="1"/>
          <p:nvPr/>
        </p:nvSpPr>
        <p:spPr>
          <a:xfrm>
            <a:off x="291465" y="4056380"/>
            <a:ext cx="2292350" cy="1841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44145">
              <a:spcBef>
                <a:spcPts val="600"/>
              </a:spcBef>
            </a:pPr>
            <a:r>
              <a:rPr lang="en-US" sz="1600" dirty="0"/>
              <a:t>Chinese L</a:t>
            </a:r>
            <a:r>
              <a:rPr lang="en-US" sz="1600" dirty="0" smtClean="0"/>
              <a:t>anguage</a:t>
            </a:r>
          </a:p>
          <a:p>
            <a:pPr indent="-144145">
              <a:spcBef>
                <a:spcPts val="600"/>
              </a:spcBef>
            </a:pPr>
            <a:r>
              <a:rPr lang="en-US" sz="1600" dirty="0" smtClean="0"/>
              <a:t>Chinese Medicine</a:t>
            </a:r>
          </a:p>
          <a:p>
            <a:pPr indent="-144145">
              <a:spcBef>
                <a:spcPts val="600"/>
              </a:spcBef>
            </a:pPr>
            <a:r>
              <a:rPr lang="en-US" sz="1600" dirty="0" smtClean="0"/>
              <a:t>Economics and Business</a:t>
            </a:r>
          </a:p>
          <a:p>
            <a:pPr indent="-144145">
              <a:spcBef>
                <a:spcPts val="600"/>
              </a:spcBef>
            </a:pPr>
            <a:r>
              <a:rPr lang="en-US" sz="1600" dirty="0" smtClean="0"/>
              <a:t>E-commerce</a:t>
            </a:r>
          </a:p>
          <a:p>
            <a:pPr indent="-144145">
              <a:spcBef>
                <a:spcPts val="600"/>
              </a:spcBef>
            </a:pPr>
            <a:r>
              <a:rPr lang="en-US" sz="1600" dirty="0" smtClean="0"/>
              <a:t>Vocational t</a:t>
            </a:r>
            <a:r>
              <a:rPr lang="en-US" sz="1600" dirty="0"/>
              <a:t>echnology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黑体" panose="02010609060101010101" pitchFamily="49" charset="-122"/>
              <a:cs typeface="Tahoma" panose="020B0604030504040204" pitchFamily="34" charset="0"/>
            </a:endParaRPr>
          </a:p>
        </p:txBody>
      </p:sp>
      <p:sp>
        <p:nvSpPr>
          <p:cNvPr id="6" name="Text Placeholder 9"/>
          <p:cNvSpPr txBox="1"/>
          <p:nvPr/>
        </p:nvSpPr>
        <p:spPr>
          <a:xfrm>
            <a:off x="2449623" y="4298365"/>
            <a:ext cx="2130527" cy="12869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145" indent="-144145">
              <a:spcBef>
                <a:spcPts val="600"/>
              </a:spcBef>
            </a:pPr>
            <a:r>
              <a:rPr lang="en-US" sz="2000" dirty="0"/>
              <a:t>news </a:t>
            </a:r>
            <a:r>
              <a:rPr lang="en-US" sz="2000" dirty="0" smtClean="0"/>
              <a:t>publishing</a:t>
            </a:r>
          </a:p>
          <a:p>
            <a:pPr marL="144145" indent="-144145">
              <a:spcBef>
                <a:spcPts val="600"/>
              </a:spcBef>
            </a:pPr>
            <a:r>
              <a:rPr lang="en-US" sz="2000" dirty="0" smtClean="0"/>
              <a:t>video </a:t>
            </a:r>
            <a:r>
              <a:rPr lang="en-US" sz="2000" dirty="0"/>
              <a:t>&amp; </a:t>
            </a:r>
            <a:r>
              <a:rPr lang="en-US" sz="2000" dirty="0" smtClean="0"/>
              <a:t>music</a:t>
            </a:r>
          </a:p>
          <a:p>
            <a:pPr marL="144145" indent="-144145">
              <a:spcBef>
                <a:spcPts val="600"/>
              </a:spcBef>
            </a:pPr>
            <a:r>
              <a:rPr lang="en-US" sz="2000" dirty="0" smtClean="0"/>
              <a:t>anime </a:t>
            </a:r>
            <a:r>
              <a:rPr lang="en-US" sz="2000" dirty="0"/>
              <a:t>&amp; </a:t>
            </a:r>
            <a:r>
              <a:rPr lang="en-US" sz="2000" dirty="0" smtClean="0"/>
              <a:t>games</a:t>
            </a:r>
          </a:p>
          <a:p>
            <a:pPr marL="144145" indent="-144145">
              <a:spcBef>
                <a:spcPts val="600"/>
              </a:spcBef>
            </a:pPr>
            <a:r>
              <a:rPr lang="en-US" sz="2000" dirty="0" smtClean="0"/>
              <a:t>arts</a:t>
            </a:r>
            <a:endParaRPr lang="en-US" sz="2000" dirty="0"/>
          </a:p>
        </p:txBody>
      </p:sp>
      <p:sp>
        <p:nvSpPr>
          <p:cNvPr id="7" name="Text Placeholder 10"/>
          <p:cNvSpPr txBox="1"/>
          <p:nvPr/>
        </p:nvSpPr>
        <p:spPr>
          <a:xfrm>
            <a:off x="6747750" y="4136478"/>
            <a:ext cx="2005239" cy="16394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44145">
              <a:spcBef>
                <a:spcPts val="600"/>
              </a:spcBef>
              <a:defRPr/>
            </a:pPr>
            <a:r>
              <a:rPr lang="en-US" sz="1800" dirty="0"/>
              <a:t>sports </a:t>
            </a:r>
            <a:r>
              <a:rPr lang="en-US" sz="1800" dirty="0" smtClean="0"/>
              <a:t>culture</a:t>
            </a:r>
          </a:p>
          <a:p>
            <a:pPr indent="-144145">
              <a:spcBef>
                <a:spcPts val="600"/>
              </a:spcBef>
              <a:defRPr/>
            </a:pPr>
            <a:r>
              <a:rPr lang="en-US" sz="1800" dirty="0" smtClean="0"/>
              <a:t>sports </a:t>
            </a:r>
            <a:r>
              <a:rPr lang="en-US" sz="1800" dirty="0"/>
              <a:t>products &amp; </a:t>
            </a:r>
            <a:r>
              <a:rPr lang="en-US" sz="1800" dirty="0" smtClean="0"/>
              <a:t>manufacturing</a:t>
            </a:r>
          </a:p>
          <a:p>
            <a:pPr indent="-144145">
              <a:spcBef>
                <a:spcPts val="600"/>
              </a:spcBef>
              <a:defRPr/>
            </a:pPr>
            <a:r>
              <a:rPr lang="en-US" sz="1800" dirty="0" smtClean="0"/>
              <a:t>sports tourism</a:t>
            </a:r>
          </a:p>
          <a:p>
            <a:pPr indent="-144145">
              <a:spcBef>
                <a:spcPts val="600"/>
              </a:spcBef>
              <a:defRPr/>
            </a:pPr>
            <a:r>
              <a:rPr lang="en-US" sz="1800" dirty="0" smtClean="0"/>
              <a:t>sports </a:t>
            </a:r>
            <a:r>
              <a:rPr lang="en-US" sz="1800" dirty="0"/>
              <a:t>events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黑体" panose="02010609060101010101" pitchFamily="49" charset="-122"/>
              <a:cs typeface="Tahoma" panose="020B0604030504040204" pitchFamily="34" charset="0"/>
            </a:endParaRPr>
          </a:p>
        </p:txBody>
      </p:sp>
      <p:sp>
        <p:nvSpPr>
          <p:cNvPr id="8" name="TextBox 59"/>
          <p:cNvSpPr txBox="1">
            <a:spLocks noChangeArrowheads="1"/>
          </p:cNvSpPr>
          <p:nvPr/>
        </p:nvSpPr>
        <p:spPr bwMode="auto">
          <a:xfrm>
            <a:off x="332513" y="2202434"/>
            <a:ext cx="2073046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黑体" panose="02010609060101010101" pitchFamily="49" charset="-122"/>
                <a:cs typeface="Tahoma" panose="020B0604030504040204" pitchFamily="34" charset="0"/>
              </a:rPr>
              <a:t>May 31-June 2</a:t>
            </a:r>
            <a:endParaRPr lang="en-US" altLang="en-US" sz="2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黑体" panose="02010609060101010101" pitchFamily="49" charset="-122"/>
              <a:cs typeface="Tahom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7369" y="1874322"/>
            <a:ext cx="2055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+mj-lt"/>
                <a:ea typeface="黑体" panose="02010609060101010101" pitchFamily="49" charset="-122"/>
                <a:cs typeface="Tahoma" panose="020B0604030504040204" pitchFamily="34" charset="0"/>
              </a:rPr>
              <a:t>Education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07626" y="1874322"/>
            <a:ext cx="2289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+mj-lt"/>
                <a:ea typeface="黑体" panose="02010609060101010101" pitchFamily="49" charset="-122"/>
                <a:cs typeface="Tahoma" panose="020B0604030504040204" pitchFamily="34" charset="0"/>
              </a:rPr>
              <a:t>Copyright</a:t>
            </a:r>
            <a:endParaRPr lang="en-US" sz="2400" b="1" dirty="0">
              <a:solidFill>
                <a:srgbClr val="C00000"/>
              </a:solidFill>
              <a:latin typeface="+mj-lt"/>
              <a:ea typeface="黑体" panose="02010609060101010101" pitchFamily="49" charset="-122"/>
              <a:cs typeface="Tahom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96566" y="1874322"/>
            <a:ext cx="1973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C00000"/>
                </a:solidFill>
                <a:latin typeface="+mj-lt"/>
                <a:ea typeface="黑体" panose="02010609060101010101" pitchFamily="49" charset="-122"/>
                <a:cs typeface="Tahoma" panose="020B0604030504040204" pitchFamily="34" charset="0"/>
              </a:rPr>
              <a:t>Sports </a:t>
            </a:r>
            <a:endParaRPr lang="en-US" sz="2400" b="1" dirty="0" smtClean="0">
              <a:solidFill>
                <a:srgbClr val="C00000"/>
              </a:solidFill>
              <a:latin typeface="+mj-lt"/>
              <a:ea typeface="黑体" panose="02010609060101010101" pitchFamily="49" charset="-122"/>
              <a:cs typeface="Tahoma" panose="020B060403050404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32513" y="1838245"/>
            <a:ext cx="2040383" cy="3937715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96894" y="2764168"/>
            <a:ext cx="292100" cy="3796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latin typeface="+mj-lt"/>
            </a:endParaRPr>
          </a:p>
        </p:txBody>
      </p:sp>
      <p:sp>
        <p:nvSpPr>
          <p:cNvPr id="21" name="Text Placeholder 9"/>
          <p:cNvSpPr txBox="1"/>
          <p:nvPr/>
        </p:nvSpPr>
        <p:spPr>
          <a:xfrm>
            <a:off x="4569520" y="4284510"/>
            <a:ext cx="2091612" cy="14545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44145">
              <a:spcBef>
                <a:spcPts val="600"/>
              </a:spcBef>
            </a:pPr>
            <a:r>
              <a:rPr lang="en-US" sz="1800" dirty="0"/>
              <a:t>Tourist sites from Jinan, Zibo, Dongying, Yantai and </a:t>
            </a:r>
            <a:r>
              <a:rPr lang="en-US" sz="1800" dirty="0" smtClean="0"/>
              <a:t>Weihai</a:t>
            </a:r>
          </a:p>
          <a:p>
            <a:pPr indent="-144145">
              <a:spcBef>
                <a:spcPts val="600"/>
              </a:spcBef>
            </a:pPr>
            <a:r>
              <a:rPr lang="en-US" sz="1800" dirty="0" smtClean="0"/>
              <a:t>travel agencies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90026" y="1874322"/>
            <a:ext cx="2195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C00000"/>
                </a:solidFill>
                <a:latin typeface="+mj-lt"/>
                <a:ea typeface="黑体" panose="02010609060101010101" pitchFamily="49" charset="-122"/>
                <a:cs typeface="Tahoma" panose="020B0604030504040204" pitchFamily="34" charset="0"/>
              </a:rPr>
              <a:t>Tourism</a:t>
            </a:r>
            <a:endParaRPr lang="en-US" sz="2400" b="1" dirty="0">
              <a:solidFill>
                <a:srgbClr val="C00000"/>
              </a:solidFill>
              <a:latin typeface="+mj-lt"/>
              <a:ea typeface="黑体" panose="02010609060101010101" pitchFamily="49" charset="-122"/>
              <a:cs typeface="Tahoma" panose="020B060403050404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505164" y="1836391"/>
            <a:ext cx="1961113" cy="3939570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latin typeface="+mj-lt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641270" y="1828561"/>
            <a:ext cx="1978302" cy="3947400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latin typeface="+mj-lt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788783" y="1840361"/>
            <a:ext cx="1980831" cy="3935599"/>
          </a:xfrm>
          <a:prstGeom prst="round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latin typeface="+mj-lt"/>
            </a:endParaRPr>
          </a:p>
        </p:txBody>
      </p:sp>
      <p:sp>
        <p:nvSpPr>
          <p:cNvPr id="31" name="TextBox 59"/>
          <p:cNvSpPr txBox="1">
            <a:spLocks noChangeArrowheads="1"/>
          </p:cNvSpPr>
          <p:nvPr/>
        </p:nvSpPr>
        <p:spPr bwMode="auto">
          <a:xfrm>
            <a:off x="2344992" y="2202434"/>
            <a:ext cx="2296278" cy="43740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黑体" panose="02010609060101010101" pitchFamily="49" charset="-122"/>
                <a:cs typeface="Tahoma" panose="020B0604030504040204" pitchFamily="34" charset="0"/>
              </a:rPr>
              <a:t>May 31-June 2</a:t>
            </a:r>
            <a:endParaRPr lang="en-US" altLang="en-US" sz="2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黑体" panose="02010609060101010101" pitchFamily="49" charset="-122"/>
              <a:cs typeface="Tahoma" panose="020B0604030504040204" pitchFamily="34" charset="0"/>
            </a:endParaRPr>
          </a:p>
        </p:txBody>
      </p:sp>
      <p:sp>
        <p:nvSpPr>
          <p:cNvPr id="32" name="TextBox 59"/>
          <p:cNvSpPr txBox="1">
            <a:spLocks noChangeArrowheads="1"/>
          </p:cNvSpPr>
          <p:nvPr/>
        </p:nvSpPr>
        <p:spPr bwMode="auto">
          <a:xfrm>
            <a:off x="4479391" y="2202434"/>
            <a:ext cx="2296278" cy="43740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黑体" panose="02010609060101010101" pitchFamily="49" charset="-122"/>
                <a:cs typeface="Tahoma" panose="020B0604030504040204" pitchFamily="34" charset="0"/>
              </a:rPr>
              <a:t>May 31-June 2</a:t>
            </a:r>
            <a:endParaRPr lang="en-US" altLang="en-US" sz="2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黑体" panose="02010609060101010101" pitchFamily="49" charset="-122"/>
              <a:cs typeface="Tahoma" panose="020B0604030504040204" pitchFamily="34" charset="0"/>
            </a:endParaRPr>
          </a:p>
        </p:txBody>
      </p:sp>
      <p:sp>
        <p:nvSpPr>
          <p:cNvPr id="33" name="TextBox 59"/>
          <p:cNvSpPr txBox="1">
            <a:spLocks noChangeArrowheads="1"/>
          </p:cNvSpPr>
          <p:nvPr/>
        </p:nvSpPr>
        <p:spPr bwMode="auto">
          <a:xfrm>
            <a:off x="6796566" y="2202434"/>
            <a:ext cx="1987472" cy="4379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黑体" panose="02010609060101010101" pitchFamily="49" charset="-122"/>
                <a:cs typeface="Tahoma" panose="020B0604030504040204" pitchFamily="34" charset="0"/>
              </a:rPr>
              <a:t>May 31-June 2</a:t>
            </a:r>
            <a:endParaRPr lang="en-US" altLang="en-US" sz="2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黑体" panose="02010609060101010101" pitchFamily="49" charset="-122"/>
              <a:cs typeface="Tahoma" panose="020B060403050404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814" y="2659927"/>
            <a:ext cx="1538145" cy="153814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0" b="89209" l="3200" r="96800">
                        <a14:foregroundMark x1="31200" y1="19784" x2="31200" y2="19784"/>
                        <a14:foregroundMark x1="28400" y1="10072" x2="28400" y2="10072"/>
                        <a14:foregroundMark x1="20000" y1="37410" x2="20000" y2="37410"/>
                        <a14:foregroundMark x1="65600" y1="33813" x2="65600" y2="33813"/>
                        <a14:foregroundMark x1="72000" y1="29856" x2="72000" y2="29856"/>
                        <a14:foregroundMark x1="59600" y1="47482" x2="59600" y2="47482"/>
                        <a14:foregroundMark x1="76400" y1="45324" x2="76400" y2="45324"/>
                        <a14:foregroundMark x1="88800" y1="38129" x2="88800" y2="38129"/>
                        <a14:foregroundMark x1="93200" y1="45324" x2="93200" y2="453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969"/>
          <a:stretch>
            <a:fillRect/>
          </a:stretch>
        </p:blipFill>
        <p:spPr>
          <a:xfrm>
            <a:off x="4686928" y="2675788"/>
            <a:ext cx="1834888" cy="146777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427" y="2718583"/>
            <a:ext cx="1672716" cy="145957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9" r="20329"/>
          <a:stretch>
            <a:fillRect/>
          </a:stretch>
        </p:blipFill>
        <p:spPr>
          <a:xfrm>
            <a:off x="525129" y="2601446"/>
            <a:ext cx="1627248" cy="1467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93993" y="1738731"/>
            <a:ext cx="1918895" cy="30781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2018 Shandong-CEEC Education Fair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95653"/>
            <a:ext cx="6466782" cy="45726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300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Purpose: </a:t>
            </a:r>
            <a:r>
              <a:rPr lang="en-US" sz="2400" dirty="0" smtClean="0"/>
              <a:t>to promote “Study in Shandong” in CEEC region</a:t>
            </a:r>
          </a:p>
          <a:p>
            <a:pPr>
              <a:lnSpc>
                <a:spcPct val="1300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Organizer: </a:t>
            </a:r>
            <a:r>
              <a:rPr lang="en-US" sz="2400" dirty="0" smtClean="0"/>
              <a:t>Department of Commerce of Shandong Province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2400" dirty="0" smtClean="0"/>
              <a:t>                      Shandong Provincial Education Department                    </a:t>
            </a:r>
            <a:endParaRPr lang="en-US" sz="2000" dirty="0" smtClean="0"/>
          </a:p>
          <a:p>
            <a:pPr>
              <a:lnSpc>
                <a:spcPct val="1300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Cooperation fields: </a:t>
            </a:r>
            <a:r>
              <a:rPr lang="en-US" sz="2400" dirty="0"/>
              <a:t>Chinese Language, Chinese Medicine, Economics and Business, E-commerce, Vocational technology </a:t>
            </a:r>
            <a:endParaRPr lang="hu-HU" sz="2400" dirty="0" smtClean="0"/>
          </a:p>
          <a:p>
            <a:pPr>
              <a:lnSpc>
                <a:spcPct val="130000"/>
              </a:lnSpc>
            </a:pPr>
            <a:r>
              <a:rPr lang="hu-HU" sz="2400" b="1" dirty="0" smtClean="0">
                <a:solidFill>
                  <a:srgbClr val="C00000"/>
                </a:solidFill>
              </a:rPr>
              <a:t>Students exchange, Intercommunication, Long and short term training course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2400" b="1" dirty="0">
                <a:solidFill>
                  <a:srgbClr val="C00000"/>
                </a:solidFill>
              </a:rPr>
              <a:t>D</a:t>
            </a:r>
            <a:r>
              <a:rPr lang="en-US" sz="2400" b="1" dirty="0" smtClean="0">
                <a:solidFill>
                  <a:srgbClr val="C00000"/>
                </a:solidFill>
              </a:rPr>
              <a:t>ecision-maker</a:t>
            </a:r>
            <a:r>
              <a:rPr lang="en-US" sz="2400" dirty="0" smtClean="0"/>
              <a:t> and </a:t>
            </a:r>
            <a:r>
              <a:rPr lang="en-US" sz="2400" b="1" dirty="0" smtClean="0">
                <a:solidFill>
                  <a:srgbClr val="C00000"/>
                </a:solidFill>
              </a:rPr>
              <a:t>representatives</a:t>
            </a:r>
            <a:r>
              <a:rPr lang="en-US" sz="2400" dirty="0" smtClean="0"/>
              <a:t> from approx.20 colleges and universities </a:t>
            </a:r>
            <a:r>
              <a:rPr lang="en-US" altLang="zh-CN" sz="2400" dirty="0" smtClean="0"/>
              <a:t>from Shandong province </a:t>
            </a:r>
            <a:r>
              <a:rPr lang="en-US" sz="2400" dirty="0" smtClean="0"/>
              <a:t>will attend and seek education field cooperation.</a:t>
            </a:r>
          </a:p>
          <a:p>
            <a:pPr>
              <a:lnSpc>
                <a:spcPct val="1300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20 exhibitors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56" l="0" r="99556">
                        <a14:foregroundMark x1="57333" y1="32889" x2="57333" y2="3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1796">
            <a:off x="5586193" y="3612959"/>
            <a:ext cx="2767359" cy="27673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3812"/>
            <a:ext cx="7886700" cy="1053239"/>
          </a:xfrm>
        </p:spPr>
        <p:txBody>
          <a:bodyPr>
            <a:normAutofit fontScale="90000"/>
          </a:bodyPr>
          <a:lstStyle/>
          <a:p>
            <a:pPr>
              <a:lnSpc>
                <a:spcPct val="105000"/>
              </a:lnSpc>
            </a:pPr>
            <a:r>
              <a:rPr lang="en-US" dirty="0" smtClean="0"/>
              <a:t>2018 Shandong-CEEC International Copyright Trade Exhibition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95653"/>
            <a:ext cx="7886700" cy="4921772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Purpose: </a:t>
            </a:r>
            <a:r>
              <a:rPr lang="en-US" sz="2400" dirty="0" smtClean="0"/>
              <a:t>to extend the cooperation of copyright fields between Shandong province and CEEC regions, to realize copyright authorization </a:t>
            </a:r>
            <a:r>
              <a:rPr lang="en-US" sz="2400" dirty="0"/>
              <a:t>and </a:t>
            </a:r>
            <a:r>
              <a:rPr lang="en-US" sz="2400" dirty="0" smtClean="0"/>
              <a:t>transfer between Shandong-CEEC</a:t>
            </a:r>
          </a:p>
          <a:p>
            <a:pPr>
              <a:lnSpc>
                <a:spcPct val="1300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Organizer: </a:t>
            </a:r>
            <a:r>
              <a:rPr lang="en-US" sz="2400" dirty="0" smtClean="0"/>
              <a:t>Department of Commerce of Shandong Province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Copyright Administration of Shandong Province</a:t>
            </a:r>
            <a:endParaRPr lang="en-US" sz="2400" dirty="0"/>
          </a:p>
          <a:p>
            <a:pPr>
              <a:lnSpc>
                <a:spcPct val="1300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Cooperation fields: </a:t>
            </a:r>
            <a:r>
              <a:rPr lang="en-US" sz="2400" dirty="0" smtClean="0"/>
              <a:t>news publishing</a:t>
            </a:r>
            <a:r>
              <a:rPr lang="en-US" sz="2400" dirty="0"/>
              <a:t>, video &amp; music, a</a:t>
            </a:r>
            <a:r>
              <a:rPr lang="en-US" sz="2400" dirty="0" smtClean="0"/>
              <a:t>nime &amp; games</a:t>
            </a:r>
            <a:r>
              <a:rPr lang="en-US" sz="2400" dirty="0"/>
              <a:t> </a:t>
            </a:r>
            <a:r>
              <a:rPr lang="en-US" sz="2400" dirty="0" smtClean="0"/>
              <a:t>and arts</a:t>
            </a:r>
          </a:p>
          <a:p>
            <a:pPr>
              <a:lnSpc>
                <a:spcPct val="1300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20 exhibitors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1715" y="2327567"/>
            <a:ext cx="5802285" cy="1016165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sz="4400" b="1" dirty="0" smtClean="0">
                <a:solidFill>
                  <a:srgbClr val="C00000"/>
                </a:solidFill>
              </a:rPr>
              <a:t>China </a:t>
            </a:r>
            <a:r>
              <a:rPr lang="en-US" sz="4400" b="1" dirty="0">
                <a:solidFill>
                  <a:srgbClr val="C00000"/>
                </a:solidFill>
              </a:rPr>
              <a:t>Smart </a:t>
            </a:r>
            <a:r>
              <a:rPr lang="en-US" sz="4400" b="1" dirty="0" smtClean="0">
                <a:solidFill>
                  <a:srgbClr val="C00000"/>
                </a:solidFill>
              </a:rPr>
              <a:t>Expo 2018 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41715" y="3414009"/>
            <a:ext cx="4538750" cy="1558334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May </a:t>
            </a:r>
            <a:r>
              <a:rPr lang="en-US" sz="2800" dirty="0"/>
              <a:t>31-June 2</a:t>
            </a:r>
          </a:p>
          <a:p>
            <a:pPr algn="l"/>
            <a:r>
              <a:rPr lang="en-US" sz="2800" dirty="0"/>
              <a:t>Budapest ∙ </a:t>
            </a:r>
            <a:r>
              <a:rPr lang="en-US" sz="2800" dirty="0" smtClean="0"/>
              <a:t>Hungary</a:t>
            </a:r>
          </a:p>
          <a:p>
            <a:pPr algn="l"/>
            <a:r>
              <a:rPr lang="en-US" sz="2800" i="1" u="sng" dirty="0" smtClean="0">
                <a:solidFill>
                  <a:srgbClr val="0070C0"/>
                </a:solidFill>
              </a:rPr>
              <a:t>www.chinasmartexpo.com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7" y="6039644"/>
            <a:ext cx="5617475" cy="7985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51444" y="6378159"/>
            <a:ext cx="3399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 31 - June 2, 2018</a:t>
            </a:r>
            <a:r>
              <a:rPr lang="en-US" sz="18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∙ B</a:t>
            </a:r>
            <a:r>
              <a:rPr lang="en-US" altLang="zh-CN" sz="18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udapest</a:t>
            </a: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6" y="3590536"/>
            <a:ext cx="3826966" cy="25799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0437"/>
            <a:ext cx="7886700" cy="1053239"/>
          </a:xfrm>
        </p:spPr>
        <p:txBody>
          <a:bodyPr>
            <a:normAutofit fontScale="90000"/>
          </a:bodyPr>
          <a:lstStyle/>
          <a:p>
            <a:pPr>
              <a:lnSpc>
                <a:spcPct val="105000"/>
              </a:lnSpc>
            </a:pPr>
            <a:r>
              <a:rPr lang="en-US" dirty="0" smtClean="0"/>
              <a:t>2018 Shandong-CEEC International Tourism Exhibition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Purpose: </a:t>
            </a:r>
            <a:r>
              <a:rPr lang="en-US" sz="2400" dirty="0" smtClean="0"/>
              <a:t>to promote Shandong tourism industry in CEEC region and attract more tourists from CEEC region</a:t>
            </a:r>
          </a:p>
          <a:p>
            <a:pPr>
              <a:lnSpc>
                <a:spcPct val="1300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Organizer: </a:t>
            </a:r>
            <a:r>
              <a:rPr lang="en-US" sz="2400" dirty="0" smtClean="0"/>
              <a:t>Department of Commerce of Shandong Province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2400" dirty="0"/>
              <a:t>                     </a:t>
            </a:r>
            <a:r>
              <a:rPr lang="en-US" sz="2400" dirty="0" smtClean="0"/>
              <a:t> Shandong </a:t>
            </a:r>
            <a:r>
              <a:rPr lang="en-US" sz="2400" dirty="0"/>
              <a:t>Provincial </a:t>
            </a:r>
            <a:r>
              <a:rPr lang="en-US" sz="2400" dirty="0" smtClean="0"/>
              <a:t>Tourism Development   			  Commission</a:t>
            </a:r>
            <a:endParaRPr lang="en-US" sz="2400" dirty="0"/>
          </a:p>
          <a:p>
            <a:pPr>
              <a:lnSpc>
                <a:spcPct val="1300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Cooperation fields: </a:t>
            </a:r>
            <a:r>
              <a:rPr lang="en-US" sz="2400" dirty="0" smtClean="0"/>
              <a:t>Tourist sites from Jinan, Zibo, Dongying, Yantai</a:t>
            </a:r>
            <a:r>
              <a:rPr lang="en-US" sz="2400" dirty="0"/>
              <a:t> </a:t>
            </a:r>
            <a:r>
              <a:rPr lang="en-US" sz="2400" dirty="0" smtClean="0"/>
              <a:t>and Weihai city, travel agencies</a:t>
            </a:r>
          </a:p>
          <a:p>
            <a:pPr>
              <a:lnSpc>
                <a:spcPct val="1300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20 exhibitors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30" t="6166" r="4881" b="73710"/>
          <a:stretch>
            <a:fillRect/>
          </a:stretch>
        </p:blipFill>
        <p:spPr>
          <a:xfrm>
            <a:off x="5073387" y="3500439"/>
            <a:ext cx="3441964" cy="2783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7062"/>
            <a:ext cx="7886700" cy="1053239"/>
          </a:xfrm>
        </p:spPr>
        <p:txBody>
          <a:bodyPr>
            <a:normAutofit fontScale="90000"/>
          </a:bodyPr>
          <a:lstStyle/>
          <a:p>
            <a:pPr>
              <a:lnSpc>
                <a:spcPct val="105000"/>
              </a:lnSpc>
            </a:pPr>
            <a:r>
              <a:rPr lang="en-US" dirty="0" smtClean="0"/>
              <a:t>2018 Shandong-CEEC International Sports Industry Exhibition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95653"/>
            <a:ext cx="7886700" cy="465576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Purpose: </a:t>
            </a:r>
            <a:r>
              <a:rPr lang="en-US" sz="2400" dirty="0" smtClean="0"/>
              <a:t>to extend the cooperation of Sports Industry between Shandong province and CEEC region</a:t>
            </a:r>
          </a:p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Organizer: </a:t>
            </a:r>
            <a:r>
              <a:rPr lang="en-US" sz="2400" dirty="0" smtClean="0"/>
              <a:t>Department of Commerce of Shandong Province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 smtClean="0"/>
              <a:t>	            Shandong </a:t>
            </a:r>
            <a:r>
              <a:rPr lang="en-US" sz="2400" dirty="0"/>
              <a:t>Provincial Sports </a:t>
            </a:r>
            <a:r>
              <a:rPr lang="en-US" sz="2400" dirty="0" smtClean="0"/>
              <a:t>Bureau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 smtClean="0"/>
              <a:t>                      Shandong Sports </a:t>
            </a:r>
            <a:r>
              <a:rPr lang="en-US" sz="2400" dirty="0"/>
              <a:t>Industry Development Service </a:t>
            </a:r>
            <a:r>
              <a:rPr lang="en-US" sz="2400" dirty="0" smtClean="0"/>
              <a:t>  		  Center</a:t>
            </a:r>
          </a:p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Cooperation fields: </a:t>
            </a:r>
            <a:r>
              <a:rPr lang="en-US" sz="2400" dirty="0" smtClean="0"/>
              <a:t>sports culture</a:t>
            </a:r>
            <a:r>
              <a:rPr lang="en-US" sz="2400" dirty="0"/>
              <a:t>, </a:t>
            </a:r>
            <a:r>
              <a:rPr lang="en-US" sz="2400" dirty="0" smtClean="0"/>
              <a:t>sports products &amp; manufacturing, sports tourism, sports events</a:t>
            </a:r>
            <a:r>
              <a:rPr lang="hu-HU" sz="2400" dirty="0" smtClean="0"/>
              <a:t>, sport </a:t>
            </a:r>
            <a:r>
              <a:rPr lang="hu-HU" sz="2400" dirty="0" err="1" smtClean="0"/>
              <a:t>clubs</a:t>
            </a:r>
            <a:endParaRPr lang="en-US" sz="2400" dirty="0" smtClean="0"/>
          </a:p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20 exhibitors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3854">
            <a:off x="5110530" y="3077799"/>
            <a:ext cx="3397256" cy="33972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China	</a:t>
            </a:r>
            <a:r>
              <a:rPr lang="en-US" dirty="0" smtClean="0"/>
              <a:t>Import </a:t>
            </a:r>
            <a:r>
              <a:rPr lang="hu-HU" dirty="0" smtClean="0"/>
              <a:t>Fair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“2018” is called China Import Year</a:t>
            </a:r>
            <a:r>
              <a:rPr lang="en-US" sz="2400" dirty="0" smtClean="0"/>
              <a:t>. International Import Expo </a:t>
            </a:r>
            <a:r>
              <a:rPr lang="hu-HU" sz="2400" dirty="0" smtClean="0"/>
              <a:t>in Shanghai </a:t>
            </a:r>
            <a:r>
              <a:rPr lang="en-US" sz="2400" dirty="0" smtClean="0"/>
              <a:t>is </a:t>
            </a:r>
            <a:r>
              <a:rPr lang="hu-HU" sz="2400" dirty="0" smtClean="0"/>
              <a:t>the most significant diplomacy</a:t>
            </a:r>
            <a:r>
              <a:rPr lang="en-US" sz="2400" dirty="0" smtClean="0"/>
              <a:t> projects initiated by China central government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Chinese companies organized </a:t>
            </a:r>
            <a:r>
              <a:rPr lang="en-US" sz="2400" dirty="0"/>
              <a:t>by Department of Agriculture and </a:t>
            </a:r>
            <a:r>
              <a:rPr lang="en-US" sz="2400" dirty="0" smtClean="0"/>
              <a:t>Trade of Shandong province are ready to </a:t>
            </a:r>
            <a:r>
              <a:rPr lang="en-US" sz="2400" b="1" dirty="0" smtClean="0">
                <a:solidFill>
                  <a:srgbClr val="C00000"/>
                </a:solidFill>
              </a:rPr>
              <a:t>purchase</a:t>
            </a:r>
            <a:r>
              <a:rPr lang="en-US" sz="2400" dirty="0" smtClean="0"/>
              <a:t> in </a:t>
            </a:r>
            <a:r>
              <a:rPr lang="en-US" sz="2400" b="1" dirty="0" smtClean="0">
                <a:solidFill>
                  <a:srgbClr val="C00000"/>
                </a:solidFill>
              </a:rPr>
              <a:t>agriculture &amp; food </a:t>
            </a:r>
            <a:r>
              <a:rPr lang="en-US" sz="2400" dirty="0" smtClean="0"/>
              <a:t>industry from CEEC regions during China Smart Expo 2018</a:t>
            </a:r>
          </a:p>
          <a:p>
            <a:pPr>
              <a:lnSpc>
                <a:spcPct val="120000"/>
              </a:lnSpc>
            </a:pPr>
            <a:r>
              <a:rPr lang="hu-HU" sz="2400" b="1" dirty="0" smtClean="0">
                <a:solidFill>
                  <a:srgbClr val="C00000"/>
                </a:solidFill>
              </a:rPr>
              <a:t>A conference </a:t>
            </a:r>
            <a:r>
              <a:rPr lang="hu-HU" sz="2400" dirty="0" smtClean="0"/>
              <a:t>will be organized during this fair to have </a:t>
            </a:r>
            <a:r>
              <a:rPr lang="hu-HU" sz="2400" b="1" dirty="0" smtClean="0">
                <a:solidFill>
                  <a:srgbClr val="C00000"/>
                </a:solidFill>
              </a:rPr>
              <a:t>direct business relationships </a:t>
            </a:r>
            <a:r>
              <a:rPr lang="en-US" sz="2400" dirty="0" smtClean="0"/>
              <a:t>for you to your potential Chinese buyers</a:t>
            </a:r>
            <a:r>
              <a:rPr lang="hu-HU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2018 Booth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95653"/>
            <a:ext cx="7886700" cy="1719862"/>
          </a:xfrm>
        </p:spPr>
        <p:txBody>
          <a:bodyPr>
            <a:normAutofit/>
          </a:bodyPr>
          <a:lstStyle/>
          <a:p>
            <a:r>
              <a:rPr lang="hu-HU" altLang="zh-CN" sz="2400" b="1" dirty="0" smtClean="0">
                <a:solidFill>
                  <a:srgbClr val="C00000"/>
                </a:solidFill>
              </a:rPr>
              <a:t>8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000+ </a:t>
            </a:r>
            <a:r>
              <a:rPr lang="en-US" altLang="zh-CN" sz="2400" dirty="0" smtClean="0"/>
              <a:t>M2 booth area</a:t>
            </a:r>
          </a:p>
          <a:p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300</a:t>
            </a:r>
            <a:r>
              <a:rPr lang="hu-HU" sz="2400" b="1" dirty="0" smtClean="0">
                <a:solidFill>
                  <a:srgbClr val="C00000"/>
                </a:solidFill>
              </a:rPr>
              <a:t>+</a:t>
            </a:r>
            <a:r>
              <a:rPr lang="en-US" sz="2400" dirty="0" smtClean="0"/>
              <a:t> </a:t>
            </a:r>
            <a:r>
              <a:rPr lang="en-US" altLang="zh-CN" sz="2400" dirty="0" smtClean="0"/>
              <a:t>comprehensive</a:t>
            </a:r>
            <a:r>
              <a:rPr lang="en-US" sz="2400" dirty="0" smtClean="0"/>
              <a:t> </a:t>
            </a:r>
            <a:r>
              <a:rPr lang="en-US" altLang="zh-CN" sz="2400" dirty="0" smtClean="0"/>
              <a:t>international</a:t>
            </a:r>
            <a:r>
              <a:rPr lang="en-US" sz="2400" dirty="0" smtClean="0"/>
              <a:t> trade company booths</a:t>
            </a:r>
          </a:p>
          <a:p>
            <a:r>
              <a:rPr lang="en-US" sz="2400" dirty="0" smtClean="0"/>
              <a:t> </a:t>
            </a:r>
            <a:r>
              <a:rPr lang="hu-HU" sz="2400" dirty="0" smtClean="0"/>
              <a:t>around </a:t>
            </a:r>
            <a:r>
              <a:rPr lang="en-US" sz="2400" b="1" dirty="0" smtClean="0">
                <a:solidFill>
                  <a:srgbClr val="C00000"/>
                </a:solidFill>
              </a:rPr>
              <a:t>80</a:t>
            </a:r>
            <a:r>
              <a:rPr lang="en-US" sz="2400" dirty="0" smtClean="0"/>
              <a:t> </a:t>
            </a:r>
            <a:r>
              <a:rPr lang="hu-HU" sz="2400" dirty="0" smtClean="0"/>
              <a:t>culture expo </a:t>
            </a:r>
            <a:r>
              <a:rPr lang="en-US" sz="2400" dirty="0" smtClean="0"/>
              <a:t>booths (education, copyright, tourism, sports)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812" y="3215515"/>
            <a:ext cx="7572375" cy="290512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341715" y="548644"/>
            <a:ext cx="5802285" cy="1165794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sz="4800" b="1" dirty="0" smtClean="0">
                <a:solidFill>
                  <a:srgbClr val="C00000"/>
                </a:solidFill>
              </a:rPr>
              <a:t>China </a:t>
            </a:r>
            <a:r>
              <a:rPr lang="en-US" sz="4800" b="1" dirty="0">
                <a:solidFill>
                  <a:srgbClr val="C00000"/>
                </a:solidFill>
              </a:rPr>
              <a:t>Smart </a:t>
            </a:r>
            <a:r>
              <a:rPr lang="en-US" sz="4800" b="1" dirty="0" smtClean="0">
                <a:solidFill>
                  <a:srgbClr val="C00000"/>
                </a:solidFill>
              </a:rPr>
              <a:t>Expo </a:t>
            </a:r>
            <a:r>
              <a:rPr lang="en-US" sz="4400" b="1" dirty="0">
                <a:solidFill>
                  <a:srgbClr val="C00000"/>
                </a:solidFill>
              </a:rPr>
              <a:t>2018 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572000" y="1817963"/>
            <a:ext cx="4688378" cy="3901197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2400" dirty="0" smtClean="0">
                <a:sym typeface="Webdings" panose="05030102010509060703" pitchFamily="18" charset="2"/>
              </a:rPr>
              <a:t>Date &amp; Time: </a:t>
            </a:r>
            <a:r>
              <a:rPr lang="en-US" sz="2400" dirty="0" smtClean="0"/>
              <a:t>May </a:t>
            </a:r>
            <a:r>
              <a:rPr lang="en-US" sz="2400" dirty="0"/>
              <a:t>31-June </a:t>
            </a:r>
            <a:r>
              <a:rPr lang="en-US" sz="2400" dirty="0" smtClean="0"/>
              <a:t>2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2400" dirty="0"/>
              <a:t>Opening hours: </a:t>
            </a:r>
            <a:r>
              <a:rPr lang="en-US" sz="2400" dirty="0" smtClean="0"/>
              <a:t>10.00-16.00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endParaRPr lang="en-US" sz="2400" dirty="0"/>
          </a:p>
          <a:p>
            <a:pPr algn="l">
              <a:spcBef>
                <a:spcPts val="0"/>
              </a:spcBef>
            </a:pPr>
            <a:r>
              <a:rPr lang="en-US" sz="2400" dirty="0"/>
              <a:t>Budapest ∙ </a:t>
            </a:r>
            <a:r>
              <a:rPr lang="en-US" sz="2400" dirty="0" smtClean="0"/>
              <a:t>Hungary</a:t>
            </a:r>
          </a:p>
          <a:p>
            <a:pPr algn="l">
              <a:spcBef>
                <a:spcPts val="0"/>
              </a:spcBef>
            </a:pPr>
            <a:r>
              <a:rPr lang="en-US" sz="2400" dirty="0" smtClean="0"/>
              <a:t>1152 </a:t>
            </a:r>
            <a:r>
              <a:rPr lang="en-US" sz="2400" dirty="0"/>
              <a:t>Budapest Szentmihályi út 171. </a:t>
            </a:r>
            <a:endParaRPr lang="en-US" sz="2400" dirty="0" smtClean="0"/>
          </a:p>
          <a:p>
            <a:pPr algn="l">
              <a:spcBef>
                <a:spcPts val="0"/>
              </a:spcBef>
            </a:pPr>
            <a:endParaRPr lang="en-US" sz="2400" dirty="0" smtClean="0"/>
          </a:p>
          <a:p>
            <a:pPr algn="l">
              <a:spcBef>
                <a:spcPts val="1200"/>
              </a:spcBef>
            </a:pPr>
            <a:r>
              <a:rPr lang="en-US" sz="2400" i="1" u="sng" dirty="0" smtClean="0">
                <a:solidFill>
                  <a:srgbClr val="0070C0"/>
                </a:solidFill>
              </a:rPr>
              <a:t>www.chinasmartexpo.com</a:t>
            </a:r>
          </a:p>
          <a:p>
            <a:pPr algn="l">
              <a:spcBef>
                <a:spcPts val="0"/>
              </a:spcBef>
            </a:pPr>
            <a:endParaRPr lang="en-US" sz="2400" dirty="0" smtClean="0"/>
          </a:p>
          <a:p>
            <a:pPr algn="l">
              <a:spcBef>
                <a:spcPts val="1200"/>
              </a:spcBef>
            </a:pPr>
            <a:r>
              <a:rPr lang="en-US" sz="2400" dirty="0"/>
              <a:t>Free entrance for </a:t>
            </a:r>
            <a:r>
              <a:rPr lang="en-US" sz="2400" dirty="0" smtClean="0"/>
              <a:t>registrants only,</a:t>
            </a:r>
            <a:endParaRPr lang="en-US" sz="2400" dirty="0"/>
          </a:p>
          <a:p>
            <a:pPr algn="l">
              <a:spcBef>
                <a:spcPts val="0"/>
              </a:spcBef>
            </a:pPr>
            <a:r>
              <a:rPr lang="en-US" sz="2400" dirty="0" smtClean="0"/>
              <a:t>S</a:t>
            </a:r>
            <a:r>
              <a:rPr lang="en-US" altLang="zh-CN" sz="2400" dirty="0" smtClean="0"/>
              <a:t>ee you there!</a:t>
            </a:r>
            <a:endParaRPr 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417" y="1917716"/>
            <a:ext cx="692727" cy="6927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942" y="4098041"/>
            <a:ext cx="590202" cy="6256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221" y="3025765"/>
            <a:ext cx="671105" cy="6185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366" y="5060796"/>
            <a:ext cx="889314" cy="625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2653"/>
            <a:ext cx="7886700" cy="4356507"/>
          </a:xfrm>
        </p:spPr>
        <p:txBody>
          <a:bodyPr>
            <a:normAutofit/>
          </a:bodyPr>
          <a:lstStyle/>
          <a:p>
            <a:pPr marL="171450" lvl="1" indent="-171450">
              <a:lnSpc>
                <a:spcPct val="114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To better promote “</a:t>
            </a:r>
            <a:r>
              <a:rPr lang="en-US" sz="2200" b="1" dirty="0" smtClean="0">
                <a:solidFill>
                  <a:srgbClr val="C00000"/>
                </a:solidFill>
              </a:rPr>
              <a:t>Belt and Road Initiative</a:t>
            </a:r>
            <a:r>
              <a:rPr lang="en-US" sz="2200" dirty="0" smtClean="0"/>
              <a:t>” and deepen the cooperation between China-CEEC, </a:t>
            </a:r>
            <a:r>
              <a:rPr lang="en-US" sz="2200" b="1" dirty="0" smtClean="0">
                <a:solidFill>
                  <a:srgbClr val="C00000"/>
                </a:solidFill>
              </a:rPr>
              <a:t>China Smart Expo </a:t>
            </a:r>
            <a:r>
              <a:rPr lang="en-US" sz="2200" dirty="0" smtClean="0"/>
              <a:t>is launched as a platform, to introduce China brands and products to CEEC countries.</a:t>
            </a:r>
          </a:p>
          <a:p>
            <a:pPr marL="171450" lvl="1" indent="-171450">
              <a:lnSpc>
                <a:spcPct val="114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C00000"/>
                </a:solidFill>
              </a:rPr>
              <a:t>Central </a:t>
            </a:r>
            <a:r>
              <a:rPr lang="en-US" sz="2200" b="1" dirty="0">
                <a:solidFill>
                  <a:srgbClr val="C00000"/>
                </a:solidFill>
              </a:rPr>
              <a:t>European Trade and Logistics Cooperation Zone</a:t>
            </a:r>
            <a:r>
              <a:rPr lang="en-US" sz="2200" dirty="0"/>
              <a:t>, the official/governmental China national-level trade and economic cooperation zone in </a:t>
            </a:r>
            <a:r>
              <a:rPr lang="en-US" sz="2200" dirty="0" smtClean="0"/>
              <a:t>EU, has been the main organizer of China Smart Expo for </a:t>
            </a:r>
            <a:r>
              <a:rPr lang="en-US" sz="2200" b="1" dirty="0" smtClean="0">
                <a:solidFill>
                  <a:srgbClr val="C00000"/>
                </a:solidFill>
              </a:rPr>
              <a:t>8</a:t>
            </a:r>
            <a:r>
              <a:rPr lang="en-US" sz="2200" dirty="0" smtClean="0"/>
              <a:t> year.</a:t>
            </a:r>
            <a:endParaRPr lang="en-US" sz="2200" dirty="0"/>
          </a:p>
          <a:p>
            <a:pPr>
              <a:lnSpc>
                <a:spcPct val="114000"/>
              </a:lnSpc>
            </a:pPr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935" y="3973480"/>
            <a:ext cx="6389853" cy="2300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Background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8720" y="1538380"/>
            <a:ext cx="3247907" cy="457914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938241" y="1538380"/>
            <a:ext cx="3247907" cy="4579148"/>
            <a:chOff x="4938241" y="1538380"/>
            <a:chExt cx="3247907" cy="4579148"/>
          </a:xfrm>
        </p:grpSpPr>
        <p:grpSp>
          <p:nvGrpSpPr>
            <p:cNvPr id="3" name="Group 2"/>
            <p:cNvGrpSpPr/>
            <p:nvPr/>
          </p:nvGrpSpPr>
          <p:grpSpPr>
            <a:xfrm>
              <a:off x="4938241" y="1538380"/>
              <a:ext cx="3247907" cy="4579148"/>
              <a:chOff x="4938241" y="1538380"/>
              <a:chExt cx="3247907" cy="4579148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3" cstate="print"/>
              <a:srcRect b="30557"/>
              <a:stretch>
                <a:fillRect/>
              </a:stretch>
            </p:blipFill>
            <p:spPr>
              <a:xfrm>
                <a:off x="4938241" y="1538380"/>
                <a:ext cx="3245571" cy="3179923"/>
              </a:xfrm>
              <a:prstGeom prst="rect">
                <a:avLst/>
              </a:prstGeom>
            </p:spPr>
          </p:pic>
          <p:pic>
            <p:nvPicPr>
              <p:cNvPr id="6" name="Content Placeholder 3"/>
              <p:cNvPicPr>
                <a:picLocks noChangeAspect="1"/>
              </p:cNvPicPr>
              <p:nvPr/>
            </p:nvPicPr>
            <p:blipFill rotWithShape="1">
              <a:blip r:embed="rId2" cstate="print"/>
              <a:srcRect t="79603"/>
              <a:stretch>
                <a:fillRect/>
              </a:stretch>
            </p:blipFill>
            <p:spPr>
              <a:xfrm>
                <a:off x="4938241" y="4718303"/>
                <a:ext cx="3247907" cy="1399225"/>
              </a:xfrm>
              <a:prstGeom prst="rect">
                <a:avLst/>
              </a:prstGeom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5350597" y="4852368"/>
              <a:ext cx="113204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Ministry of Commerce</a:t>
              </a:r>
              <a:endParaRPr lang="en-US" sz="8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93209" y="4860062"/>
              <a:ext cx="10005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Ministry of Finance</a:t>
              </a:r>
            </a:p>
            <a:p>
              <a:r>
                <a:rPr lang="en-US" sz="800" b="1" dirty="0" smtClean="0"/>
                <a:t>201</a:t>
              </a:r>
              <a:r>
                <a:rPr lang="hu-HU" sz="800" b="1" dirty="0" smtClean="0"/>
                <a:t>5</a:t>
              </a:r>
              <a:r>
                <a:rPr lang="en-US" sz="800" b="1" dirty="0" smtClean="0"/>
                <a:t> April 13th</a:t>
              </a:r>
              <a:endParaRPr lang="en-US" sz="8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12528"/>
            <a:ext cx="9144000" cy="5445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62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66519">
            <a:off x="7249607" y="51151"/>
            <a:ext cx="1611085" cy="14983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</a:t>
            </a:r>
            <a:r>
              <a:rPr lang="en-US" baseline="0" dirty="0" smtClean="0"/>
              <a:t> </a:t>
            </a:r>
            <a:r>
              <a:rPr lang="en-US" dirty="0" smtClean="0"/>
              <a:t>Organizer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886" y="1412528"/>
            <a:ext cx="8246227" cy="5254279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Since </a:t>
            </a:r>
            <a:r>
              <a:rPr lang="en-US" sz="2800" b="1" dirty="0" smtClean="0">
                <a:solidFill>
                  <a:srgbClr val="C00000"/>
                </a:solidFill>
              </a:rPr>
              <a:t>2010</a:t>
            </a:r>
            <a:r>
              <a:rPr lang="en-US" sz="2800" dirty="0" smtClean="0"/>
              <a:t>, China Smart Expo has been h</a:t>
            </a:r>
            <a:r>
              <a:rPr lang="en-US" altLang="zh-CN" sz="2800" dirty="0" smtClean="0"/>
              <a:t>eld</a:t>
            </a:r>
            <a:r>
              <a:rPr lang="en-US" sz="2800" dirty="0" smtClean="0"/>
              <a:t> yearly in Budapest, Hungary, for the past </a:t>
            </a:r>
            <a:r>
              <a:rPr lang="en-US" sz="2800" b="1" dirty="0" smtClean="0">
                <a:solidFill>
                  <a:srgbClr val="C00000"/>
                </a:solidFill>
              </a:rPr>
              <a:t>8</a:t>
            </a:r>
            <a:r>
              <a:rPr lang="en-US" sz="2800" dirty="0" smtClean="0"/>
              <a:t> years.</a:t>
            </a:r>
          </a:p>
          <a:p>
            <a:pPr marL="800100" lvl="1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solidFill>
                  <a:srgbClr val="C00000"/>
                </a:solidFill>
              </a:rPr>
              <a:t>Hosted</a:t>
            </a:r>
            <a:r>
              <a:rPr lang="en-US" sz="2000" dirty="0" smtClean="0"/>
              <a:t> by Ministry of Commerce of People’s Republic of China</a:t>
            </a:r>
          </a:p>
          <a:p>
            <a:pPr marL="800100" lvl="1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</a:rPr>
              <a:t>Organized</a:t>
            </a:r>
            <a:r>
              <a:rPr lang="en-US" sz="2000" dirty="0" smtClean="0"/>
              <a:t> by T</a:t>
            </a:r>
            <a:r>
              <a:rPr lang="en-US" altLang="zh-CN" sz="2000" dirty="0" smtClean="0"/>
              <a:t>rade Development Bureau of </a:t>
            </a:r>
            <a:r>
              <a:rPr lang="en-US" sz="2000" dirty="0" smtClean="0"/>
              <a:t>Ministry of Commerce of China</a:t>
            </a:r>
          </a:p>
          <a:p>
            <a:pPr marL="800100" lvl="1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</a:rPr>
              <a:t>Co-organized</a:t>
            </a:r>
            <a:r>
              <a:rPr lang="en-US" sz="2000" dirty="0" smtClean="0"/>
              <a:t> by C</a:t>
            </a:r>
            <a:r>
              <a:rPr lang="en-US" altLang="zh-CN" sz="2000" dirty="0" smtClean="0"/>
              <a:t>hina Center for International Economic Exchange, </a:t>
            </a:r>
            <a:r>
              <a:rPr lang="en-US" sz="2000" dirty="0" smtClean="0"/>
              <a:t>Central European Trade and Logistics Cooperation Zone</a:t>
            </a:r>
          </a:p>
          <a:p>
            <a:pPr marL="800100" lvl="1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</a:rPr>
              <a:t>Supported</a:t>
            </a:r>
            <a:r>
              <a:rPr lang="en-US" sz="2000" dirty="0" smtClean="0"/>
              <a:t> </a:t>
            </a:r>
            <a:r>
              <a:rPr lang="en-US" sz="2000" dirty="0"/>
              <a:t>by Embassy of </a:t>
            </a:r>
            <a:r>
              <a:rPr lang="en-US" sz="2000" dirty="0" smtClean="0"/>
              <a:t>the People’s Republic of China in </a:t>
            </a:r>
            <a:r>
              <a:rPr lang="en-US" sz="2000" dirty="0"/>
              <a:t>Hungary, Hungarian Investment Promotion </a:t>
            </a:r>
            <a:r>
              <a:rPr lang="en-US" sz="2000" dirty="0" smtClean="0"/>
              <a:t>Agency, </a:t>
            </a:r>
            <a:r>
              <a:rPr lang="en-US" sz="2000" dirty="0"/>
              <a:t>ChinaCham Hungary</a:t>
            </a:r>
          </a:p>
          <a:p>
            <a:pPr marL="800100" lvl="1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</a:rPr>
              <a:t>Supported</a:t>
            </a:r>
            <a:r>
              <a:rPr lang="en-US" sz="2000" dirty="0" smtClean="0"/>
              <a:t> by departments of commerce of different provinces and cities in China</a:t>
            </a:r>
          </a:p>
          <a:p>
            <a:pPr marL="800100" lvl="1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All Chinese exhibitors are </a:t>
            </a:r>
            <a:r>
              <a:rPr lang="en-US" sz="2000" b="1" dirty="0" smtClean="0">
                <a:solidFill>
                  <a:srgbClr val="C00000"/>
                </a:solidFill>
              </a:rPr>
              <a:t>authorized</a:t>
            </a:r>
            <a:r>
              <a:rPr lang="en-US" sz="2000" dirty="0" smtClean="0"/>
              <a:t> by Chinese government and can be 100% trusted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Organizer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256" y="2941201"/>
            <a:ext cx="3007835" cy="29298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8479" y="4729052"/>
            <a:ext cx="3662282" cy="12936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68951" y="1445968"/>
            <a:ext cx="7236870" cy="10095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54" y="2563710"/>
            <a:ext cx="5248275" cy="1114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0658" y="3869727"/>
            <a:ext cx="5514975" cy="742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134" y="-257593"/>
            <a:ext cx="9144000" cy="7103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87987">
            <a:off x="198120" y="213195"/>
            <a:ext cx="1988992" cy="7087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890" y="551782"/>
            <a:ext cx="5617475" cy="79857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115031" y="963169"/>
            <a:ext cx="0" cy="5894831"/>
          </a:xfrm>
          <a:prstGeom prst="line">
            <a:avLst/>
          </a:prstGeom>
          <a:ln w="53975">
            <a:solidFill>
              <a:srgbClr val="E618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67105" y="1326417"/>
            <a:ext cx="6294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June</a:t>
            </a:r>
            <a:r>
              <a:rPr lang="en-US" sz="2000" b="1" dirty="0" smtClean="0"/>
              <a:t>, Light Industry Exhibition and Trade Fair</a:t>
            </a:r>
            <a:endParaRPr lang="en-US" sz="20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67105" y="1710173"/>
            <a:ext cx="7134225" cy="127635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023054" y="1395867"/>
            <a:ext cx="200055" cy="200055"/>
          </a:xfrm>
          <a:prstGeom prst="ellipse">
            <a:avLst/>
          </a:prstGeom>
          <a:solidFill>
            <a:schemeClr val="bg1"/>
          </a:solidFill>
          <a:ln w="38100">
            <a:solidFill>
              <a:srgbClr val="E618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367105" y="3057593"/>
            <a:ext cx="6294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J</a:t>
            </a:r>
            <a:r>
              <a:rPr lang="en-US" altLang="zh-CN" sz="2000" b="1" dirty="0" smtClean="0"/>
              <a:t>une</a:t>
            </a:r>
            <a:r>
              <a:rPr lang="en-US" sz="2000" b="1" dirty="0" smtClean="0"/>
              <a:t>, N</a:t>
            </a:r>
            <a:r>
              <a:rPr lang="en-US" altLang="zh-CN" sz="2000" b="1" dirty="0" smtClean="0"/>
              <a:t>ingbo Exhibition</a:t>
            </a:r>
            <a:endParaRPr lang="en-US" sz="20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67105" y="3485061"/>
            <a:ext cx="7134225" cy="125730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1023054" y="3151812"/>
            <a:ext cx="200055" cy="200055"/>
          </a:xfrm>
          <a:prstGeom prst="ellipse">
            <a:avLst/>
          </a:prstGeom>
          <a:solidFill>
            <a:schemeClr val="bg1"/>
          </a:solidFill>
          <a:ln w="38100">
            <a:solidFill>
              <a:srgbClr val="E618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367105" y="4726007"/>
            <a:ext cx="6294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</a:t>
            </a:r>
            <a:r>
              <a:rPr lang="en-US" altLang="zh-CN" sz="2000" b="1" dirty="0" smtClean="0"/>
              <a:t>pril</a:t>
            </a:r>
            <a:r>
              <a:rPr lang="en-US" sz="2000" b="1" dirty="0" smtClean="0"/>
              <a:t>, Linyi and Shandong</a:t>
            </a:r>
            <a:r>
              <a:rPr lang="en-US" altLang="zh-CN" sz="2000" b="1" dirty="0" smtClean="0"/>
              <a:t> Exhibition</a:t>
            </a:r>
            <a:endParaRPr lang="en-US" sz="2000" b="1" dirty="0"/>
          </a:p>
        </p:txBody>
      </p:sp>
      <p:sp>
        <p:nvSpPr>
          <p:cNvPr id="21" name="Oval 20"/>
          <p:cNvSpPr/>
          <p:nvPr/>
        </p:nvSpPr>
        <p:spPr>
          <a:xfrm>
            <a:off x="1023054" y="4855801"/>
            <a:ext cx="200055" cy="200055"/>
          </a:xfrm>
          <a:prstGeom prst="ellipse">
            <a:avLst/>
          </a:prstGeom>
          <a:solidFill>
            <a:schemeClr val="bg1"/>
          </a:solidFill>
          <a:ln w="38100">
            <a:solidFill>
              <a:srgbClr val="E618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67105" y="5153477"/>
            <a:ext cx="7143750" cy="126682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96024" y="1326417"/>
            <a:ext cx="704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E6183C"/>
                </a:solidFill>
              </a:rPr>
              <a:t>2010</a:t>
            </a:r>
            <a:endParaRPr lang="en-US" sz="2000" i="1" dirty="0">
              <a:solidFill>
                <a:srgbClr val="E6183C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6024" y="3001763"/>
            <a:ext cx="704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E6183C"/>
                </a:solidFill>
              </a:rPr>
              <a:t>201</a:t>
            </a:r>
            <a:r>
              <a:rPr lang="en-US" altLang="zh-CN" sz="2000" b="1" i="1" dirty="0" smtClean="0">
                <a:solidFill>
                  <a:srgbClr val="E6183C"/>
                </a:solidFill>
              </a:rPr>
              <a:t>1</a:t>
            </a:r>
            <a:endParaRPr lang="en-US" sz="2000" i="1" dirty="0">
              <a:solidFill>
                <a:srgbClr val="E6183C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6024" y="4738069"/>
            <a:ext cx="704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E6183C"/>
                </a:solidFill>
              </a:rPr>
              <a:t>201</a:t>
            </a:r>
            <a:r>
              <a:rPr lang="en-US" altLang="zh-CN" sz="2000" b="1" i="1" dirty="0" smtClean="0">
                <a:solidFill>
                  <a:srgbClr val="E6183C"/>
                </a:solidFill>
              </a:rPr>
              <a:t>2</a:t>
            </a:r>
            <a:endParaRPr lang="en-US" sz="2000" i="1" dirty="0">
              <a:solidFill>
                <a:srgbClr val="E6183C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59948" y="-84659"/>
            <a:ext cx="3024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Our History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45518" y="0"/>
            <a:ext cx="4147" cy="6858000"/>
          </a:xfrm>
          <a:prstGeom prst="line">
            <a:avLst/>
          </a:prstGeom>
          <a:ln w="53975">
            <a:solidFill>
              <a:srgbClr val="E618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02720" y="42715"/>
            <a:ext cx="6294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June, China Automotive Parts Exhibition</a:t>
            </a:r>
            <a:endParaRPr lang="en-US" sz="2000" b="1" dirty="0"/>
          </a:p>
        </p:txBody>
      </p:sp>
      <p:sp>
        <p:nvSpPr>
          <p:cNvPr id="15" name="Oval 14"/>
          <p:cNvSpPr/>
          <p:nvPr/>
        </p:nvSpPr>
        <p:spPr>
          <a:xfrm>
            <a:off x="1041062" y="224385"/>
            <a:ext cx="200055" cy="200055"/>
          </a:xfrm>
          <a:prstGeom prst="ellipse">
            <a:avLst/>
          </a:prstGeom>
          <a:solidFill>
            <a:schemeClr val="bg1"/>
          </a:solidFill>
          <a:ln w="38100">
            <a:solidFill>
              <a:srgbClr val="E618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402720" y="1717812"/>
            <a:ext cx="6294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J</a:t>
            </a:r>
            <a:r>
              <a:rPr lang="en-US" altLang="zh-CN" sz="2000" b="1" dirty="0" smtClean="0"/>
              <a:t>une</a:t>
            </a:r>
            <a:r>
              <a:rPr lang="en-US" sz="2000" b="1" dirty="0" smtClean="0"/>
              <a:t>, China Smart Expo</a:t>
            </a:r>
            <a:endParaRPr lang="en-US" sz="2000" b="1" dirty="0"/>
          </a:p>
        </p:txBody>
      </p:sp>
      <p:sp>
        <p:nvSpPr>
          <p:cNvPr id="18" name="Oval 17"/>
          <p:cNvSpPr/>
          <p:nvPr/>
        </p:nvSpPr>
        <p:spPr>
          <a:xfrm>
            <a:off x="1041062" y="1886120"/>
            <a:ext cx="200055" cy="200055"/>
          </a:xfrm>
          <a:prstGeom prst="ellipse">
            <a:avLst/>
          </a:prstGeom>
          <a:solidFill>
            <a:schemeClr val="bg1"/>
          </a:solidFill>
          <a:ln w="38100">
            <a:solidFill>
              <a:srgbClr val="E618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041062" y="3572099"/>
            <a:ext cx="200055" cy="200055"/>
          </a:xfrm>
          <a:prstGeom prst="ellipse">
            <a:avLst/>
          </a:prstGeom>
          <a:solidFill>
            <a:schemeClr val="bg1"/>
          </a:solidFill>
          <a:ln w="38100">
            <a:solidFill>
              <a:srgbClr val="E618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2720" y="465956"/>
            <a:ext cx="7115175" cy="1228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2720" y="2141053"/>
            <a:ext cx="7086600" cy="12573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402720" y="3421484"/>
            <a:ext cx="6294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November, China Smart Expo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2720" y="3844725"/>
            <a:ext cx="7105650" cy="123825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402720" y="5106106"/>
            <a:ext cx="6294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J</a:t>
            </a:r>
            <a:r>
              <a:rPr lang="en-US" altLang="zh-CN" sz="2000" b="1" dirty="0" smtClean="0"/>
              <a:t>une</a:t>
            </a:r>
            <a:r>
              <a:rPr lang="en-US" sz="2000" b="1" dirty="0" smtClean="0"/>
              <a:t>, China Smart Expo</a:t>
            </a:r>
            <a:endParaRPr lang="en-US" sz="2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2720" y="5529350"/>
            <a:ext cx="7096125" cy="1257300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1041062" y="5266732"/>
            <a:ext cx="200055" cy="200055"/>
          </a:xfrm>
          <a:prstGeom prst="ellipse">
            <a:avLst/>
          </a:prstGeom>
          <a:solidFill>
            <a:schemeClr val="bg1"/>
          </a:solidFill>
          <a:ln w="38100">
            <a:solidFill>
              <a:srgbClr val="E618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14166" y="146089"/>
            <a:ext cx="704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E6183C"/>
                </a:solidFill>
              </a:rPr>
              <a:t>201</a:t>
            </a:r>
            <a:r>
              <a:rPr lang="en-US" altLang="zh-CN" sz="2000" b="1" i="1" dirty="0" smtClean="0">
                <a:solidFill>
                  <a:srgbClr val="E6183C"/>
                </a:solidFill>
              </a:rPr>
              <a:t>2</a:t>
            </a:r>
            <a:endParaRPr lang="en-US" sz="2000" i="1" dirty="0">
              <a:solidFill>
                <a:srgbClr val="E6183C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4166" y="1817562"/>
            <a:ext cx="704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E6183C"/>
                </a:solidFill>
              </a:rPr>
              <a:t>201</a:t>
            </a:r>
            <a:r>
              <a:rPr lang="en-US" altLang="zh-CN" sz="2000" b="1" i="1" dirty="0">
                <a:solidFill>
                  <a:srgbClr val="E6183C"/>
                </a:solidFill>
              </a:rPr>
              <a:t>3</a:t>
            </a:r>
            <a:endParaRPr lang="en-US" sz="2000" i="1" dirty="0">
              <a:solidFill>
                <a:srgbClr val="E6183C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4166" y="3489035"/>
            <a:ext cx="704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E6183C"/>
                </a:solidFill>
              </a:rPr>
              <a:t>201</a:t>
            </a:r>
            <a:r>
              <a:rPr lang="en-US" altLang="zh-CN" sz="2000" b="1" i="1" dirty="0">
                <a:solidFill>
                  <a:srgbClr val="E6183C"/>
                </a:solidFill>
              </a:rPr>
              <a:t>4</a:t>
            </a:r>
            <a:endParaRPr lang="en-US" sz="2000" i="1" dirty="0">
              <a:solidFill>
                <a:srgbClr val="E6183C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4166" y="5160508"/>
            <a:ext cx="704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E6183C"/>
                </a:solidFill>
              </a:rPr>
              <a:t>201</a:t>
            </a:r>
            <a:r>
              <a:rPr lang="en-US" altLang="zh-CN" sz="2000" b="1" i="1" dirty="0">
                <a:solidFill>
                  <a:srgbClr val="E6183C"/>
                </a:solidFill>
              </a:rPr>
              <a:t>5</a:t>
            </a:r>
            <a:endParaRPr lang="en-US" sz="2000" i="1" dirty="0">
              <a:solidFill>
                <a:srgbClr val="E6183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28889" y="0"/>
            <a:ext cx="0" cy="5832000"/>
          </a:xfrm>
          <a:prstGeom prst="line">
            <a:avLst/>
          </a:prstGeom>
          <a:ln w="53975">
            <a:solidFill>
              <a:srgbClr val="E618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86091" y="682795"/>
            <a:ext cx="6294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June, China S</a:t>
            </a:r>
            <a:r>
              <a:rPr lang="en-US" altLang="zh-CN" sz="2000" b="1" dirty="0" smtClean="0"/>
              <a:t>mart Expo</a:t>
            </a:r>
            <a:endParaRPr lang="en-US" sz="2000" b="1" dirty="0"/>
          </a:p>
        </p:txBody>
      </p:sp>
      <p:sp>
        <p:nvSpPr>
          <p:cNvPr id="15" name="Oval 14"/>
          <p:cNvSpPr/>
          <p:nvPr/>
        </p:nvSpPr>
        <p:spPr>
          <a:xfrm>
            <a:off x="1024434" y="828445"/>
            <a:ext cx="200055" cy="200055"/>
          </a:xfrm>
          <a:prstGeom prst="ellipse">
            <a:avLst/>
          </a:prstGeom>
          <a:solidFill>
            <a:schemeClr val="bg1"/>
          </a:solidFill>
          <a:ln w="38100">
            <a:solidFill>
              <a:srgbClr val="E618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386091" y="2419022"/>
            <a:ext cx="6294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May 31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– J</a:t>
            </a:r>
            <a:r>
              <a:rPr lang="en-US" altLang="zh-CN" sz="2000" b="1" dirty="0" smtClean="0"/>
              <a:t>une 2</a:t>
            </a:r>
            <a:r>
              <a:rPr lang="en-US" altLang="zh-CN" sz="2000" b="1" baseline="30000" dirty="0" smtClean="0"/>
              <a:t>nd</a:t>
            </a:r>
            <a:r>
              <a:rPr lang="en-US" altLang="zh-CN" sz="2000" b="1" dirty="0" smtClean="0"/>
              <a:t> </a:t>
            </a:r>
            <a:r>
              <a:rPr lang="en-US" sz="2000" b="1" dirty="0" smtClean="0"/>
              <a:t>, China Smart Expo</a:t>
            </a:r>
            <a:endParaRPr lang="en-US" sz="2000" b="1" dirty="0"/>
          </a:p>
        </p:txBody>
      </p:sp>
      <p:sp>
        <p:nvSpPr>
          <p:cNvPr id="18" name="Oval 17"/>
          <p:cNvSpPr/>
          <p:nvPr/>
        </p:nvSpPr>
        <p:spPr>
          <a:xfrm>
            <a:off x="1024434" y="2523430"/>
            <a:ext cx="200055" cy="200055"/>
          </a:xfrm>
          <a:prstGeom prst="ellipse">
            <a:avLst/>
          </a:prstGeom>
          <a:solidFill>
            <a:schemeClr val="bg1"/>
          </a:solidFill>
          <a:ln w="38100">
            <a:solidFill>
              <a:srgbClr val="E618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020005" y="4760819"/>
            <a:ext cx="200055" cy="200055"/>
          </a:xfrm>
          <a:prstGeom prst="ellipse">
            <a:avLst/>
          </a:prstGeom>
          <a:solidFill>
            <a:schemeClr val="bg1"/>
          </a:solidFill>
          <a:ln w="38100">
            <a:solidFill>
              <a:srgbClr val="E618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374664" y="4449797"/>
            <a:ext cx="70980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2018</a:t>
            </a:r>
            <a:r>
              <a:rPr lang="en-US" sz="2400" b="1" dirty="0" smtClean="0"/>
              <a:t>, May 31</a:t>
            </a:r>
            <a:r>
              <a:rPr lang="en-US" sz="2400" b="1" baseline="30000" dirty="0" smtClean="0"/>
              <a:t>st</a:t>
            </a:r>
            <a:r>
              <a:rPr lang="en-US" sz="2400" b="1" dirty="0" smtClean="0"/>
              <a:t> – June 2</a:t>
            </a:r>
            <a:r>
              <a:rPr lang="en-US" sz="2400" b="1" baseline="30000" dirty="0" smtClean="0"/>
              <a:t>nd</a:t>
            </a:r>
            <a:r>
              <a:rPr lang="en-US" sz="2400" b="1" dirty="0" smtClean="0"/>
              <a:t> , China Smart Expo</a:t>
            </a:r>
          </a:p>
          <a:p>
            <a:pPr algn="ctr"/>
            <a:r>
              <a:rPr lang="en-US" sz="2400" b="1" dirty="0" smtClean="0"/>
              <a:t>B</a:t>
            </a:r>
            <a:r>
              <a:rPr lang="en-US" altLang="zh-CN" sz="2400" b="1" dirty="0" smtClean="0"/>
              <a:t>udapest, Hungary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6091" y="1151841"/>
            <a:ext cx="7058025" cy="1228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86091" y="2888069"/>
            <a:ext cx="7086600" cy="12382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6935">
                        <a14:foregroundMark x1="17241" y1="43011" x2="17241" y2="43011"/>
                        <a14:foregroundMark x1="47893" y1="38710" x2="47893" y2="38710"/>
                        <a14:foregroundMark x1="74713" y1="49462" x2="74713" y2="49462"/>
                        <a14:foregroundMark x1="93103" y1="43011" x2="93103" y2="43011"/>
                        <a14:foregroundMark x1="17241" y1="73118" x2="17241" y2="73118"/>
                        <a14:foregroundMark x1="11111" y1="15054" x2="11111" y2="150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5286" y="5913908"/>
            <a:ext cx="1387289" cy="4943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354" y="5842320"/>
            <a:ext cx="5617475" cy="79857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14633" y="711100"/>
            <a:ext cx="988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E6183C"/>
                </a:solidFill>
              </a:rPr>
              <a:t>201</a:t>
            </a:r>
            <a:r>
              <a:rPr lang="en-US" altLang="zh-CN" sz="2400" b="1" i="1" dirty="0" smtClean="0">
                <a:solidFill>
                  <a:srgbClr val="E6183C"/>
                </a:solidFill>
              </a:rPr>
              <a:t>6</a:t>
            </a:r>
            <a:endParaRPr lang="en-US" sz="2400" i="1" dirty="0">
              <a:solidFill>
                <a:srgbClr val="E6183C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4633" y="2385772"/>
            <a:ext cx="988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E6183C"/>
                </a:solidFill>
              </a:rPr>
              <a:t>201</a:t>
            </a:r>
            <a:r>
              <a:rPr lang="en-US" altLang="zh-CN" sz="2400" b="1" i="1" dirty="0" smtClean="0">
                <a:solidFill>
                  <a:srgbClr val="E6183C"/>
                </a:solidFill>
              </a:rPr>
              <a:t>7</a:t>
            </a:r>
            <a:endParaRPr lang="en-US" sz="2400" i="1" dirty="0">
              <a:solidFill>
                <a:srgbClr val="E6183C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3540" y="4601843"/>
            <a:ext cx="996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E6183C"/>
                </a:solidFill>
              </a:rPr>
              <a:t>201</a:t>
            </a:r>
            <a:r>
              <a:rPr lang="en-US" altLang="zh-CN" sz="2400" b="1" i="1" dirty="0">
                <a:solidFill>
                  <a:srgbClr val="E6183C"/>
                </a:solidFill>
              </a:rPr>
              <a:t>8</a:t>
            </a:r>
            <a:endParaRPr lang="en-US" sz="2400" i="1" dirty="0">
              <a:solidFill>
                <a:srgbClr val="E6183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972</Words>
  <Application>Microsoft Office PowerPoint</Application>
  <PresentationFormat>Diavetítés a képernyőre (4:3 oldalarány)</PresentationFormat>
  <Paragraphs>145</Paragraphs>
  <Slides>24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31" baseType="lpstr">
      <vt:lpstr>黑体</vt:lpstr>
      <vt:lpstr>宋体</vt:lpstr>
      <vt:lpstr>Arial</vt:lpstr>
      <vt:lpstr>Calibri</vt:lpstr>
      <vt:lpstr>Tahoma</vt:lpstr>
      <vt:lpstr>Webdings</vt:lpstr>
      <vt:lpstr>Office Theme</vt:lpstr>
      <vt:lpstr>PowerPoint bemutató</vt:lpstr>
      <vt:lpstr>China Smart Expo 2018 </vt:lpstr>
      <vt:lpstr>Our Background</vt:lpstr>
      <vt:lpstr>Our Background</vt:lpstr>
      <vt:lpstr>Our Organizer</vt:lpstr>
      <vt:lpstr>Our Organizer</vt:lpstr>
      <vt:lpstr>PowerPoint bemutató</vt:lpstr>
      <vt:lpstr>PowerPoint bemutató</vt:lpstr>
      <vt:lpstr>PowerPoint bemutató</vt:lpstr>
      <vt:lpstr>2017 Highlights</vt:lpstr>
      <vt:lpstr>Successful Story</vt:lpstr>
      <vt:lpstr>Our Partners</vt:lpstr>
      <vt:lpstr>Our Partners (part)</vt:lpstr>
      <vt:lpstr>What’s New in 2018? All  in  One</vt:lpstr>
      <vt:lpstr>Online to Offline</vt:lpstr>
      <vt:lpstr>China Export Brand Fair</vt:lpstr>
      <vt:lpstr>All in One Expo (The Culture Expo of Confucius's Hometown-Shandong)</vt:lpstr>
      <vt:lpstr>2018 Shandong-CEEC Education Fair</vt:lpstr>
      <vt:lpstr>2018 Shandong-CEEC International Copyright Trade Exhibition</vt:lpstr>
      <vt:lpstr>2018 Shandong-CEEC International Tourism Exhibition</vt:lpstr>
      <vt:lpstr>2018 Shandong-CEEC International Sports Industry Exhibition</vt:lpstr>
      <vt:lpstr>China Import Fair</vt:lpstr>
      <vt:lpstr>2018 Booth Plan</vt:lpstr>
      <vt:lpstr>China Smart Expo 2018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</dc:creator>
  <cp:lastModifiedBy>Pető Ernő</cp:lastModifiedBy>
  <cp:revision>343</cp:revision>
  <dcterms:created xsi:type="dcterms:W3CDTF">2018-01-11T12:35:00Z</dcterms:created>
  <dcterms:modified xsi:type="dcterms:W3CDTF">2018-02-08T14:38:45Z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2052-10.1.0.7106</vt:lpwstr>
  </property>
</Properties>
</file>