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62" r:id="rId6"/>
    <p:sldId id="260" r:id="rId7"/>
    <p:sldId id="266" r:id="rId8"/>
    <p:sldId id="265" r:id="rId9"/>
    <p:sldId id="267" r:id="rId10"/>
    <p:sldId id="268" r:id="rId11"/>
    <p:sldId id="270" r:id="rId12"/>
    <p:sldId id="271" r:id="rId13"/>
    <p:sldId id="273" r:id="rId14"/>
    <p:sldId id="274" r:id="rId15"/>
    <p:sldId id="275" r:id="rId16"/>
    <p:sldId id="272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07" d="100"/>
          <a:sy n="107" d="100"/>
        </p:scale>
        <p:origin x="-8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28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441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827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941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288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988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253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219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260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707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989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6232BC9-E6BF-4A94-8C38-D91BF4E028E8}" type="datetimeFigureOut">
              <a:rPr lang="hr-HR" smtClean="0"/>
              <a:t>14.05.2015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0BBB1C2-3EF5-4F1B-A2F5-85EF4EA60A9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165" y="1341336"/>
            <a:ext cx="8288992" cy="2304288"/>
          </a:xfrm>
        </p:spPr>
        <p:txBody>
          <a:bodyPr>
            <a:noAutofit/>
          </a:bodyPr>
          <a:lstStyle/>
          <a:p>
            <a:r>
              <a:rPr lang="hr-HR" sz="5400" i="1" dirty="0" smtClean="0">
                <a:latin typeface="Arial" pitchFamily="34" charset="0"/>
                <a:cs typeface="Arial" pitchFamily="34" charset="0"/>
              </a:rPr>
              <a:t>UPUĆIVANJE RADNIKA NA RAD U NJEMAČKOJ</a:t>
            </a:r>
            <a:endParaRPr lang="hr-HR" sz="5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0072" y="4653136"/>
            <a:ext cx="3776464" cy="1129680"/>
          </a:xfrm>
        </p:spPr>
        <p:txBody>
          <a:bodyPr/>
          <a:lstStyle/>
          <a:p>
            <a:r>
              <a:rPr lang="hr-HR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Savin Vaić, LL.M.</a:t>
            </a:r>
            <a:endParaRPr lang="hr-HR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19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hr-HR" i="1" dirty="0">
                <a:latin typeface="Arial" pitchFamily="34" charset="0"/>
                <a:cs typeface="Arial" pitchFamily="34" charset="0"/>
              </a:rPr>
              <a:t>Radna dozvola ograničenog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trajanja (Arbeiterlaubnis-EU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8595360" cy="4391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Uvjet: - ugovor – prednost domaćih nezaposlenih –njem.  	  </a:t>
            </a:r>
          </a:p>
          <a:p>
            <a:pPr marL="0" indent="0">
              <a:buNone/>
            </a:pPr>
            <a:r>
              <a:rPr lang="hr-H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           radno pravo</a:t>
            </a:r>
          </a:p>
          <a:p>
            <a:pPr marL="0" indent="0">
              <a:buNone/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Postupak izdavanja dozvole:</a:t>
            </a: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prijava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boravka 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Ausländeramtu</a:t>
            </a: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Arbeitsamtu isporučiti dokumentaciju potrebnu za izdavanje radne dozvole koju čine formulari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"Zahtjev za radnu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dozvolu„ +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"Opis radnog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mjesta”, kopija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osobne iskaznice ili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putovnice, kopija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ugovora o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radu, kopija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prijave boravišta 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općini te obrazloženje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poslovaca o svrsi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upućivanja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radnika</a:t>
            </a:r>
          </a:p>
        </p:txBody>
      </p:sp>
    </p:spTree>
    <p:extLst>
      <p:ext uri="{BB962C8B-B14F-4D97-AF65-F5344CB8AC3E}">
        <p14:creationId xmlns:p14="http://schemas.microsoft.com/office/powerpoint/2010/main" val="398926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Sezonski rad</a:t>
            </a:r>
            <a:endParaRPr lang="hr-H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700808"/>
            <a:ext cx="8595360" cy="4535400"/>
          </a:xfrm>
        </p:spPr>
        <p:txBody>
          <a:bodyPr>
            <a:normAutofit/>
          </a:bodyPr>
          <a:lstStyle/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Sezonska radna dozvola može se odmah ishodovati. Poslovi koji se nude radnicima u Njemačkoj su poljoprivreda, ratarstvo, vrtlarstvo, sadnja, šumsko gospodarstvo, prerada voća i povrća, drvna industrija, hotelijerstvo i ugostiteljstvo, područje zabave... 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Sezonski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rad traje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najduže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6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mjeseci,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za vrijeme kojeg postoji odgovornost poslodavca za smještaj,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radnu dozvolu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i socijalna prava. 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Posebno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se navodi znanje njemačkog jezika kao poželjna pretpostavka sezonskog rada.</a:t>
            </a:r>
          </a:p>
        </p:txBody>
      </p:sp>
    </p:spTree>
    <p:extLst>
      <p:ext uri="{BB962C8B-B14F-4D97-AF65-F5344CB8AC3E}">
        <p14:creationId xmlns:p14="http://schemas.microsoft.com/office/powerpoint/2010/main" val="33074711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i="1" dirty="0">
                <a:latin typeface="Arial" pitchFamily="34" charset="0"/>
                <a:cs typeface="Arial" pitchFamily="34" charset="0"/>
              </a:rPr>
              <a:t>Radna dozvola nije potrebna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hr-HR" sz="2400" i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2400" i="1" dirty="0">
                <a:latin typeface="Arial" pitchFamily="34" charset="0"/>
                <a:cs typeface="Arial" pitchFamily="34" charset="0"/>
              </a:rPr>
              <a:t>Osobama sa visokom stručnom spremom (VSS)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ukoliko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rade u struci </a:t>
            </a:r>
          </a:p>
          <a:p>
            <a:pPr lvl="0"/>
            <a:r>
              <a:rPr lang="hr-HR" sz="2400" i="1" dirty="0">
                <a:latin typeface="Arial" pitchFamily="34" charset="0"/>
                <a:cs typeface="Arial" pitchFamily="34" charset="0"/>
              </a:rPr>
              <a:t>Naučnicima za naukovanje u kvalificiranom zanatu </a:t>
            </a:r>
          </a:p>
          <a:p>
            <a:pPr lvl="0"/>
            <a:r>
              <a:rPr lang="hr-HR" sz="2400" i="1" dirty="0">
                <a:latin typeface="Arial" pitchFamily="34" charset="0"/>
                <a:cs typeface="Arial" pitchFamily="34" charset="0"/>
              </a:rPr>
              <a:t>Sezonskoj radnoj snazi (do 6 mjeseci u godini) 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Poslovođe</a:t>
            </a:r>
          </a:p>
          <a:p>
            <a:r>
              <a:rPr lang="hr-HR" sz="2400" dirty="0">
                <a:latin typeface="Arial" pitchFamily="34" charset="0"/>
                <a:cs typeface="Arial" pitchFamily="34" charset="0"/>
              </a:rPr>
              <a:t>Ukoliko hrvatski radnik u sektoru usluga je privremeno upućen na rad u Njemačku od strane poslodavca koji ima sjedište van Njemačke ali unutar Eu i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Švicarske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Hrvati koji neprekidno već 3 godine borave u Njemačkoj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lvl="0"/>
            <a:endParaRPr lang="hr-HR" sz="2400" i="1" dirty="0">
              <a:latin typeface="Arial" pitchFamily="34" charset="0"/>
              <a:cs typeface="Arial" pitchFamily="34" charset="0"/>
            </a:endParaRPr>
          </a:p>
          <a:p>
            <a:endParaRPr lang="hr-H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20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89" y="332656"/>
            <a:ext cx="8591550" cy="890737"/>
          </a:xfrm>
        </p:spPr>
        <p:txBody>
          <a:bodyPr/>
          <a:lstStyle/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Sektor graditeljstva</a:t>
            </a:r>
            <a:endParaRPr lang="hr-H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595360" cy="4721736"/>
          </a:xfrm>
        </p:spPr>
        <p:txBody>
          <a:bodyPr>
            <a:normAutofit/>
          </a:bodyPr>
          <a:lstStyle/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Ograničenja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za tvrtke iz RH vezana su za područja: građevinarstva, unutarnje dekoracije prostora i čišćenja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zgrada. Ograničenja se odnose na građevinske radove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na „kući”,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 koje spadaju električari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, zidari, soboslikari,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tesari;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                               ali postoje i slobodne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djelatnosti (priprema cijevi ili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drugih,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izrada metalnih konstrukcija od čelika ili aluminija (varenje, bušenje...) u tvrtci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poslodavca + dozvoljeni kontingenti radnika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Radi sumnje o svrstavanju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zanimanja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u slobodnu djelatnost potrebno je podnijeti zahtjev za atestaciju slobodne djelatnosti njemačkoj agenciji za zapošljavanje (Bundesagentur für Arbeit).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endParaRPr lang="hr-H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45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IT sektor</a:t>
            </a:r>
            <a:endParaRPr lang="hr-H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>
                <a:latin typeface="Arial" pitchFamily="34" charset="0"/>
                <a:cs typeface="Arial" pitchFamily="34" charset="0"/>
              </a:rPr>
              <a:t>Jedna od najtraženijih skupina stručnjaka koji u Njemačkoj mogu pronaći posao upravo su certificirani IT profesionalci i to ponajviše iz područja programiranja, ali traže se i IT konzultanti, stručnjaci za podršku u prodaji IT rješenja, sistemski i mrežni administratori, projektni menadžeri i stručnjaci za sigurnost računalnih sustava. </a:t>
            </a:r>
          </a:p>
        </p:txBody>
      </p:sp>
    </p:spTree>
    <p:extLst>
      <p:ext uri="{BB962C8B-B14F-4D97-AF65-F5344CB8AC3E}">
        <p14:creationId xmlns:p14="http://schemas.microsoft.com/office/powerpoint/2010/main" val="174650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328592"/>
          </a:xfrm>
        </p:spPr>
        <p:txBody>
          <a:bodyPr/>
          <a:lstStyle/>
          <a:p>
            <a:r>
              <a:rPr lang="hr-HR" sz="2800" i="1" dirty="0">
                <a:latin typeface="Arial" pitchFamily="34" charset="0"/>
                <a:cs typeface="Arial" pitchFamily="34" charset="0"/>
              </a:rPr>
              <a:t>Kod zaposlenika IT sektora </a:t>
            </a:r>
            <a:r>
              <a:rPr lang="hr-HR" sz="2800" i="1" dirty="0" smtClean="0">
                <a:latin typeface="Arial" pitchFamily="34" charset="0"/>
                <a:cs typeface="Arial" pitchFamily="34" charset="0"/>
              </a:rPr>
              <a:t>zanimljiv je </a:t>
            </a:r>
            <a:r>
              <a:rPr lang="hr-HR" sz="2800" i="1" dirty="0">
                <a:latin typeface="Arial" pitchFamily="34" charset="0"/>
                <a:cs typeface="Arial" pitchFamily="34" charset="0"/>
              </a:rPr>
              <a:t>institut „Plave EU karte“ koja se po ubrzanoj proceduri izdaje visokoobrazovanim ljudima iz drugih zemalja koji mogu predočiti ugovor o radu s njemačkim poslodavcima. Tko je u Njemačkoj ili u inozemstvu završio fakultet i ako mu njemačke vlasti priznaju diplomu, uz dokaz da će godišnje u prosjeku zaraditi 44.800,00 eura, može do četiri godine boraviti u Njemačkoj. Ako je ugovorom o radu utvrđena plaća preko 66.000,00 eura (bruto godišnje), stalna boravišna dozvola se dobija automatski i odmah po dolasku. </a:t>
            </a:r>
          </a:p>
        </p:txBody>
      </p:sp>
    </p:spTree>
    <p:extLst>
      <p:ext uri="{BB962C8B-B14F-4D97-AF65-F5344CB8AC3E}">
        <p14:creationId xmlns:p14="http://schemas.microsoft.com/office/powerpoint/2010/main" val="21999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6696744" cy="2448272"/>
          </a:xfrm>
        </p:spPr>
        <p:txBody>
          <a:bodyPr>
            <a:normAutofit/>
          </a:bodyPr>
          <a:lstStyle/>
          <a:p>
            <a:r>
              <a:rPr lang="hr-HR" sz="6000" i="1" dirty="0" smtClean="0">
                <a:latin typeface="Arial" pitchFamily="34" charset="0"/>
                <a:cs typeface="Arial" pitchFamily="34" charset="0"/>
              </a:rPr>
              <a:t>Hvala na pažnji!</a:t>
            </a:r>
            <a:endParaRPr lang="hr-HR" sz="6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5976" y="3501008"/>
            <a:ext cx="4450134" cy="1440160"/>
          </a:xfrm>
        </p:spPr>
        <p:txBody>
          <a:bodyPr/>
          <a:lstStyle/>
          <a:p>
            <a:r>
              <a:rPr lang="hr-HR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Odvjetničko društvo</a:t>
            </a:r>
          </a:p>
          <a:p>
            <a:r>
              <a:rPr lang="hr-HR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Vaić &amp; Dvorničić d.o.o.</a:t>
            </a:r>
            <a:endParaRPr lang="hr-HR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87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i="1" dirty="0" smtClean="0">
                <a:latin typeface="Arial" pitchFamily="34" charset="0"/>
                <a:cs typeface="Arial" pitchFamily="34" charset="0"/>
              </a:rPr>
              <a:t>Sadržaj</a:t>
            </a:r>
            <a:endParaRPr lang="hr-HR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Upućivanje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radnika na rad 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Njemačkoj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Pravila o upućivanju 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Njemačku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Radne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dozvole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Radna dozvola neograničenog trajanja (Arbeitsberechtigung-EU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Radna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dozvola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ograničenog trajanja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     (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Arbeiterlaubnis-EU)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Sezonski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rad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Sektor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graditeljstva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IT sektor</a:t>
            </a:r>
            <a:endParaRPr lang="hr-HR" sz="2400" i="1" dirty="0"/>
          </a:p>
        </p:txBody>
      </p:sp>
    </p:spTree>
    <p:extLst>
      <p:ext uri="{BB962C8B-B14F-4D97-AF65-F5344CB8AC3E}">
        <p14:creationId xmlns:p14="http://schemas.microsoft.com/office/powerpoint/2010/main" val="286661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hr-HR" i="1" dirty="0">
                <a:latin typeface="Arial" pitchFamily="34" charset="0"/>
                <a:cs typeface="Arial" pitchFamily="34" charset="0"/>
              </a:rPr>
              <a:t>Upućivanje radnika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na rad u Njemačkoj</a:t>
            </a:r>
            <a:endParaRPr lang="hr-H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lnSpcReduction="10000"/>
          </a:bodyPr>
          <a:lstStyle/>
          <a:p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Republika Hrvatska je od 1. srpnja 2013. članica Europske unije. Tijekom početnog prijelaznog razdoblja od dvije godine, čak i nakon pristupanja, hrvatskim je građanima potrebna radna dozvola EU-a za zaposlenje na teritoriju Savezne Republike Njemačke</a:t>
            </a:r>
          </a:p>
          <a:p>
            <a:pPr marL="0" indent="0">
              <a:buNone/>
            </a:pP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Radnu dozvolu EU-a za hrvatske državljane izdaje Središnji ured za međunarodno posredovanje u međunarodnom i stručnom zapošljavanju u Bonnu ili Stuttgartu (Zentrale Auslands- und Fachvermittlung - ZAV) Savezne agencije za rad</a:t>
            </a:r>
          </a:p>
          <a:p>
            <a:endParaRPr lang="hr-H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3814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Upućivanje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označava kraći rad u drugu državu članicu na najviše dvije godine. Za novo izaslanje potrebna je pauza od 2 mjeseca. </a:t>
            </a:r>
          </a:p>
          <a:p>
            <a:pPr marL="0" indent="0">
              <a:buNone/>
            </a:pP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Prema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pristupnom ugovoru Njemačka može stupnjevito uvoditi slobodu kretanja radne snage za hrvatske građane i poduzeća kao što je to bilo pri dosadašnjim pristupanjima drugih zemalja po „modelu 2+3+2“. Analogno tom postupku njemačka savezna vlada će na proljeće 2015. odlučiti hoće li se prijelazna ograničenja od srpnja 2015. produljiti za još 3 godine ili će biti u potpunosti ukinuta. </a:t>
            </a:r>
          </a:p>
        </p:txBody>
      </p:sp>
    </p:spTree>
    <p:extLst>
      <p:ext uri="{BB962C8B-B14F-4D97-AF65-F5344CB8AC3E}">
        <p14:creationId xmlns:p14="http://schemas.microsoft.com/office/powerpoint/2010/main" val="1609255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marL="0" indent="0" fontAlgn="base">
              <a:buNone/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vrijeme trajanja zaposlenja u inozemstvu hrvatskim se zaposlenicima jamče jednaki uvjeti zapošljavanja onima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snazi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zemlji domaćinu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obzirom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na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fontAlgn="base">
              <a:buNone/>
            </a:pPr>
            <a:endParaRPr lang="hr-HR" sz="2400" i="1" dirty="0"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minimalno vrijeme odmora</a:t>
            </a:r>
          </a:p>
          <a:p>
            <a:pPr lvl="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maksimalno radno vrijeme</a:t>
            </a:r>
          </a:p>
          <a:p>
            <a:pPr lvl="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minimalni plaćeni godišnji odmor</a:t>
            </a:r>
          </a:p>
          <a:p>
            <a:pPr lvl="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minimalnu plaću </a:t>
            </a:r>
          </a:p>
          <a:p>
            <a:pPr lvl="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mjere zaštite za trudnice i žene s dojenčadi</a:t>
            </a:r>
          </a:p>
          <a:p>
            <a:pPr lvl="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ravnopravnost muškaraca i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žena</a:t>
            </a:r>
            <a:endParaRPr lang="hr-HR" sz="2400" i="1" dirty="0">
              <a:latin typeface="Arial" pitchFamily="34" charset="0"/>
              <a:cs typeface="Arial" pitchFamily="34" charset="0"/>
            </a:endParaRPr>
          </a:p>
          <a:p>
            <a:endParaRPr lang="hr-H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7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838226"/>
          </a:xfrm>
        </p:spPr>
        <p:txBody>
          <a:bodyPr>
            <a:normAutofit fontScale="90000"/>
          </a:bodyPr>
          <a:lstStyle/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Pravila o upućivanju u Njemačku</a:t>
            </a:r>
            <a:endParaRPr lang="hr-H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marL="342900" indent="-342900" fontAlgn="base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ishodovanje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radne dozvole pri nadležnoj Policijskoj upravi/postaji </a:t>
            </a:r>
          </a:p>
          <a:p>
            <a:pPr marL="342900" indent="-34290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u pravilu nije potrebno priznavanje stručnih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kvalifikacija</a:t>
            </a:r>
          </a:p>
          <a:p>
            <a:pPr marL="342900" indent="-342900" fontAlgn="base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doprinosi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se plaćaju nadležnim tijelima matične države</a:t>
            </a:r>
          </a:p>
          <a:p>
            <a:pPr marL="342900" indent="-342900" fontAlgn="base"/>
            <a:r>
              <a:rPr lang="hr-HR" sz="2400" i="1" dirty="0">
                <a:latin typeface="Arial" pitchFamily="34" charset="0"/>
                <a:cs typeface="Arial" pitchFamily="34" charset="0"/>
              </a:rPr>
              <a:t>obuhvaćenost sustavom socijalne sigurnosti matične države 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base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pri odlasku u mirovinu, ne postoji obveza obraćanja ustanovama socijalne sigurnosti iz različitih država jer ustanove iz države domaćina neće biti uključene u slučaj upućivanja.</a:t>
            </a:r>
            <a:endParaRPr lang="hr-H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Za izaslanja u države Europske unije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nadležne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su područne službe i područni uredi Hrvatskog zavoda za mirovinsko osiguranje prema mjestu registriranog sjedišta ili mjesta poslovanja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poslodavca. </a:t>
            </a: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P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otrebno je da se poslodavci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, radi takvih izaslanja, obrate Hrvatskom zavodu za mirovinsko osiguranje radi izdavanja potvrde A1 na kojemu mora pisati mjesto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zaposlenja.</a:t>
            </a:r>
          </a:p>
          <a:p>
            <a:pPr marL="0" indent="0">
              <a:buNone/>
            </a:pPr>
            <a:endParaRPr lang="hr-HR" sz="2400" i="1" dirty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>
                <a:latin typeface="Arial" pitchFamily="34" charset="0"/>
                <a:cs typeface="Arial" pitchFamily="34" charset="0"/>
              </a:rPr>
              <a:t>Hrvatski zavod za zdravstveno osiguranje će, temeljem potvrde A1, izdati za takve radnike Europske kartice zdravstvenog osiguranja. </a:t>
            </a:r>
          </a:p>
        </p:txBody>
      </p:sp>
    </p:spTree>
    <p:extLst>
      <p:ext uri="{BB962C8B-B14F-4D97-AF65-F5344CB8AC3E}">
        <p14:creationId xmlns:p14="http://schemas.microsoft.com/office/powerpoint/2010/main" val="58868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Radne dozvole</a:t>
            </a:r>
            <a:endParaRPr lang="hr-H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Radna dozvola neograničenog trajanja (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Arbeitsberechtigung-EU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Radna dozvola ograničenog trajanja     (Arbeiterlaubnis-EU)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Sezonski rad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7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hr-HR" i="1" dirty="0">
                <a:latin typeface="Arial" pitchFamily="34" charset="0"/>
                <a:cs typeface="Arial" pitchFamily="34" charset="0"/>
              </a:rPr>
              <a:t>Radna dozvola neograničenog trajanja (Arbeitsberechtigung-EU)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4525963"/>
          </a:xfrm>
        </p:spPr>
        <p:txBody>
          <a:bodyPr>
            <a:normAutofit/>
          </a:bodyPr>
          <a:lstStyle/>
          <a:p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i="1" dirty="0"/>
              <a:t>Arbeitsberechtigung-EU izdaje se pri stalnom zaposlenju u Njemačkoj, u kojem se slučaju svi doprinosi plaćaju u državi domaćinu</a:t>
            </a:r>
            <a:r>
              <a:rPr lang="hr-HR" sz="2400" i="1" dirty="0" smtClean="0"/>
              <a:t>.</a:t>
            </a:r>
          </a:p>
          <a:p>
            <a:endParaRPr lang="hr-HR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45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449</TotalTime>
  <Words>771</Words>
  <Application>Microsoft Office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Theme1</vt:lpstr>
      <vt:lpstr>UPUĆIVANJE RADNIKA NA RAD U NJEMAČKOJ</vt:lpstr>
      <vt:lpstr>Sadržaj</vt:lpstr>
      <vt:lpstr>Upućivanje radnika na rad u Njemačkoj</vt:lpstr>
      <vt:lpstr>PowerPoint Presentation</vt:lpstr>
      <vt:lpstr>PowerPoint Presentation</vt:lpstr>
      <vt:lpstr>Pravila o upućivanju u Njemačku</vt:lpstr>
      <vt:lpstr>PowerPoint Presentation</vt:lpstr>
      <vt:lpstr>Radne dozvole</vt:lpstr>
      <vt:lpstr>Radna dozvola neograničenog trajanja (Arbeitsberechtigung-EU)</vt:lpstr>
      <vt:lpstr>Radna dozvola ograničenog trajanja (Arbeiterlaubnis-EU)</vt:lpstr>
      <vt:lpstr>Sezonski rad</vt:lpstr>
      <vt:lpstr>PowerPoint Presentation</vt:lpstr>
      <vt:lpstr>Sektor graditeljstva</vt:lpstr>
      <vt:lpstr>IT sektor</vt:lpstr>
      <vt:lpstr>PowerPoint Presentation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UPUĆIVANJE RADNIKA NA RAD U NJMAČKOJ</dc:title>
  <dc:creator>GrooveCat</dc:creator>
  <cp:lastModifiedBy>svaic</cp:lastModifiedBy>
  <cp:revision>29</cp:revision>
  <dcterms:created xsi:type="dcterms:W3CDTF">2015-05-07T17:39:44Z</dcterms:created>
  <dcterms:modified xsi:type="dcterms:W3CDTF">2015-05-14T07:52:34Z</dcterms:modified>
</cp:coreProperties>
</file>